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898989"/>
    <a:srgbClr val="385D8A"/>
    <a:srgbClr val="CBE626"/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139" autoAdjust="0"/>
  </p:normalViewPr>
  <p:slideViewPr>
    <p:cSldViewPr snapToGrid="0">
      <p:cViewPr varScale="1">
        <p:scale>
          <a:sx n="101" d="100"/>
          <a:sy n="101" d="100"/>
        </p:scale>
        <p:origin x="126" y="1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800" b="1"/>
              <a:t>図１　「再生可能エネルギー」関連記事　</a:t>
            </a:r>
            <a:r>
              <a:rPr lang="en-US" altLang="ja-JP" sz="1800" b="1"/>
              <a:t>2011</a:t>
            </a:r>
            <a:r>
              <a:rPr lang="ja-JP" altLang="en-US" sz="1800" b="1"/>
              <a:t>年四半期別推移</a:t>
            </a:r>
            <a:endParaRPr lang="ja-JP" altLang="ja-JP" sz="1800" b="1">
              <a:effectLst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ja-JP" altLang="en-US"/>
          </a:p>
        </c:rich>
      </c:tx>
      <c:layout>
        <c:manualLayout>
          <c:xMode val="edge"/>
          <c:yMode val="edge"/>
          <c:x val="0.10340579710144927"/>
          <c:y val="1.8626307385893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7.9247594050743664E-2"/>
          <c:y val="0.18552256483982849"/>
          <c:w val="0.89019685039370078"/>
          <c:h val="0.69404821762433389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朝日新聞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3.2573647387370737E-2"/>
                  <c:y val="-2.39760315199860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9E3-4DA8-9A4A-01ED63F10F78}"/>
                </c:ext>
              </c:extLst>
            </c:dLbl>
            <c:dLbl>
              <c:idx val="3"/>
              <c:layout>
                <c:manualLayout>
                  <c:x val="-3.4058113173181234E-2"/>
                  <c:y val="2.39760315199860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9E3-4DA8-9A4A-01ED63F10F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1-3月</c:v>
                </c:pt>
                <c:pt idx="1">
                  <c:v>4-6月</c:v>
                </c:pt>
                <c:pt idx="2">
                  <c:v>7-9月</c:v>
                </c:pt>
                <c:pt idx="3">
                  <c:v>10-12月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34</c:v>
                </c:pt>
                <c:pt idx="1">
                  <c:v>218</c:v>
                </c:pt>
                <c:pt idx="2">
                  <c:v>376</c:v>
                </c:pt>
                <c:pt idx="3">
                  <c:v>228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9E3-4DA8-9A4A-01ED63F10F7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毎日新聞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2418606167198459E-2"/>
                  <c:y val="2.13120280177653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9E3-4DA8-9A4A-01ED63F10F78}"/>
                </c:ext>
              </c:extLst>
            </c:dLbl>
            <c:dLbl>
              <c:idx val="3"/>
              <c:layout>
                <c:manualLayout>
                  <c:x val="-2.0104623097677351E-2"/>
                  <c:y val="-2.66400350222066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9E3-4DA8-9A4A-01ED63F10F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1-3月</c:v>
                </c:pt>
                <c:pt idx="1">
                  <c:v>4-6月</c:v>
                </c:pt>
                <c:pt idx="2">
                  <c:v>7-9月</c:v>
                </c:pt>
                <c:pt idx="3">
                  <c:v>10-12月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19</c:v>
                </c:pt>
                <c:pt idx="1">
                  <c:v>189</c:v>
                </c:pt>
                <c:pt idx="2">
                  <c:v>346</c:v>
                </c:pt>
                <c:pt idx="3">
                  <c:v>228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9E3-4DA8-9A4A-01ED63F10F78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読売新聞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8775198532039139E-2"/>
                  <c:y val="5.3280070044412365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9E3-4DA8-9A4A-01ED63F10F78}"/>
                </c:ext>
              </c:extLst>
            </c:dLbl>
            <c:dLbl>
              <c:idx val="1"/>
              <c:layout>
                <c:manualLayout>
                  <c:x val="-2.172874586202116E-2"/>
                  <c:y val="3.196804202664800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9E3-4DA8-9A4A-01ED63F10F78}"/>
                </c:ext>
              </c:extLst>
            </c:dLbl>
            <c:dLbl>
              <c:idx val="2"/>
              <c:layout>
                <c:manualLayout>
                  <c:x val="-3.5682235937525099E-2"/>
                  <c:y val="3.729604903108933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9E3-4DA8-9A4A-01ED63F10F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Sheet1!$B$1:$E$1</c:f>
              <c:strCache>
                <c:ptCount val="4"/>
                <c:pt idx="0">
                  <c:v>1-3月</c:v>
                </c:pt>
                <c:pt idx="1">
                  <c:v>4-6月</c:v>
                </c:pt>
                <c:pt idx="2">
                  <c:v>7-9月</c:v>
                </c:pt>
                <c:pt idx="3">
                  <c:v>10-12月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26</c:v>
                </c:pt>
                <c:pt idx="1">
                  <c:v>170</c:v>
                </c:pt>
                <c:pt idx="2">
                  <c:v>333</c:v>
                </c:pt>
                <c:pt idx="3">
                  <c:v>190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9E3-4DA8-9A4A-01ED63F10F78}"/>
            </c:ext>
          </c:extLst>
        </c:ser>
        <c:dLbls>
          <c:dLblPos val="l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7407583"/>
        <c:axId val="1777407999"/>
      </c:lineChart>
      <c:catAx>
        <c:axId val="1777407583"/>
        <c:scaling>
          <c:orientation val="minMax"/>
        </c:scaling>
        <c:delete val="0"/>
        <c:axPos val="b"/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77407999"/>
        <c:crosses val="autoZero"/>
        <c:auto val="1"/>
        <c:lblAlgn val="ctr"/>
        <c:lblOffset val="100"/>
        <c:noMultiLvlLbl val="0"/>
      </c:catAx>
      <c:valAx>
        <c:axId val="17774079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（件）</a:t>
                </a:r>
              </a:p>
            </c:rich>
          </c:tx>
          <c:layout>
            <c:manualLayout>
              <c:xMode val="edge"/>
              <c:yMode val="edge"/>
              <c:x val="1.7054265647838081E-2"/>
              <c:y val="0.105840439615116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777407583"/>
        <c:crosses val="autoZero"/>
        <c:crossBetween val="midCat"/>
        <c:majorUnit val="100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sz="1800"/>
              <a:t>図</a:t>
            </a:r>
            <a:r>
              <a:rPr lang="en-US" altLang="ja-JP" sz="1800"/>
              <a:t>2</a:t>
            </a:r>
            <a:r>
              <a:rPr lang="ja-JP" altLang="en-US" sz="1800"/>
              <a:t>　</a:t>
            </a:r>
            <a:r>
              <a:rPr lang="en-US" altLang="ja-JP" sz="1800"/>
              <a:t>2009</a:t>
            </a:r>
            <a:r>
              <a:rPr lang="ja-JP" altLang="en-US" sz="1800"/>
              <a:t>年度　発電電力量（推定実績）の構成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>
        <c:manualLayout>
          <c:layoutTarget val="inner"/>
          <c:xMode val="edge"/>
          <c:yMode val="edge"/>
          <c:x val="0.19069105424321961"/>
          <c:y val="0.13450242448507496"/>
          <c:w val="0.40588724846894136"/>
          <c:h val="0.7338074548591030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C8E-46F3-A110-1A84F55EF1A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C8E-46F3-A110-1A84F55EF1A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C8E-46F3-A110-1A84F55EF1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C8E-46F3-A110-1A84F55EF1A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C8E-46F3-A110-1A84F55EF1AC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2C8E-46F3-A110-1A84F55EF1AC}"/>
              </c:ext>
            </c:extLst>
          </c:dPt>
          <c:dLbls>
            <c:dLbl>
              <c:idx val="5"/>
              <c:layout>
                <c:manualLayout>
                  <c:x val="7.1213910761154858E-3"/>
                  <c:y val="0.1001632140615191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2C8E-46F3-A110-1A84F55EF1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Sheet1!$I$1:$I$6</c:f>
              <c:strCache>
                <c:ptCount val="6"/>
                <c:pt idx="0">
                  <c:v>石炭</c:v>
                </c:pt>
                <c:pt idx="1">
                  <c:v>LNG</c:v>
                </c:pt>
                <c:pt idx="2">
                  <c:v>石油等</c:v>
                </c:pt>
                <c:pt idx="3">
                  <c:v>原子力</c:v>
                </c:pt>
                <c:pt idx="4">
                  <c:v>水力</c:v>
                </c:pt>
                <c:pt idx="5">
                  <c:v>新エネルギー等</c:v>
                </c:pt>
              </c:strCache>
            </c:strRef>
          </c:cat>
          <c:val>
            <c:numRef>
              <c:f>Sheet1!$J$1:$J$6</c:f>
              <c:numCache>
                <c:formatCode>0.0%</c:formatCode>
                <c:ptCount val="6"/>
                <c:pt idx="0">
                  <c:v>0.247</c:v>
                </c:pt>
                <c:pt idx="1">
                  <c:v>0.29399999999999998</c:v>
                </c:pt>
                <c:pt idx="2">
                  <c:v>7.5999999999999998E-2</c:v>
                </c:pt>
                <c:pt idx="3">
                  <c:v>0.29199999999999998</c:v>
                </c:pt>
                <c:pt idx="4">
                  <c:v>8.1000000000000003E-2</c:v>
                </c:pt>
                <c:pt idx="5">
                  <c:v>1.0999999999999999E-2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2C8E-46F3-A110-1A84F55EF1A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199157917760277"/>
          <c:y val="0.22658421934546316"/>
          <c:w val="0.26689730971128611"/>
          <c:h val="0.5672205663557592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E3A01-84C4-423A-BEF5-D5E16EC4F277}" type="datetimeFigureOut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05C85-42B3-49F8-97CF-F112D34753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191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6B501-A68A-49C0-8898-31471C79209D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20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B3A49-5F03-4EEF-B4A4-43D1570DD41C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09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9EB11-7E26-4923-9D69-CD5CF99B54A6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012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0" y="0"/>
            <a:ext cx="9000000" cy="1440000"/>
          </a:xfrm>
        </p:spPr>
        <p:txBody>
          <a:bodyPr>
            <a:normAutofit/>
          </a:bodyPr>
          <a:lstStyle>
            <a:lvl1pPr algn="ctr">
              <a:defRPr sz="3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FBD3-96ED-4BFB-9626-0BAF314ED2D5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312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9396-EC08-432A-B85D-71DA73A1BC7F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36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2pPr marL="514350" indent="-171450">
              <a:buFont typeface="游ゴシック" panose="020B0400000000000000" pitchFamily="50" charset="-128"/>
              <a:buChar char="－"/>
              <a:defRPr/>
            </a:lvl2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F87A-F58E-4C7F-8D32-6D85ACD3A1B9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472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0" y="-1"/>
            <a:ext cx="9000000" cy="144000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>
            <a:lvl1pPr>
              <a:defRPr sz="2800"/>
            </a:lvl1pPr>
            <a:lvl2pPr marL="514350" indent="-171450">
              <a:buFont typeface="游ゴシック" panose="020B0400000000000000" pitchFamily="50" charset="-128"/>
              <a:buChar char="－"/>
              <a:defRPr sz="2400"/>
            </a:lvl2pPr>
            <a:lvl4pPr marL="1200150" indent="-171450">
              <a:buFont typeface="游ゴシック" panose="020B0400000000000000" pitchFamily="50" charset="-128"/>
              <a:buChar char="－"/>
              <a:defRPr/>
            </a:lvl4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48279-1067-4E4A-A1D2-AF555373443D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20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0" y="-1"/>
            <a:ext cx="9000000" cy="1440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6A23A-6628-43FD-901F-0FFAD79B964E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003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E1CCB-C448-4FBB-9B9E-F747352C6AF1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299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97DA2-2758-488D-9F4B-51EF9899B53D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36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4A7D0-D2CF-4773-A249-F4B2C03CD173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597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2000" y="0"/>
            <a:ext cx="9000000" cy="14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66700" y="1590675"/>
            <a:ext cx="8610600" cy="4886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200E8-A2B5-4D9A-A9F8-C117C2D86E18}" type="datetime1">
              <a:rPr kumimoji="1" lang="ja-JP" altLang="en-US" smtClean="0"/>
              <a:t>2017/1/10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49287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86600" y="64770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2"/>
                </a:solidFill>
              </a:defRPr>
            </a:lvl1pPr>
          </a:lstStyle>
          <a:p>
            <a:fld id="{C2079FA0-57ED-494A-B915-1E746C56D8F8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4077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 ftr="0" dt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游ゴシック" panose="020B0400000000000000" pitchFamily="50" charset="-128"/>
        <a:buChar char="－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游ゴシック" panose="020B0400000000000000" pitchFamily="50" charset="-128"/>
        <a:buChar char="－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游ゴシック" panose="020B0400000000000000" pitchFamily="50" charset="-128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0025" y="1122363"/>
            <a:ext cx="8734425" cy="2387600"/>
          </a:xfrm>
        </p:spPr>
        <p:txBody>
          <a:bodyPr>
            <a:noAutofit/>
          </a:bodyPr>
          <a:lstStyle/>
          <a:p>
            <a:r>
              <a:rPr kumimoji="1" lang="ja-JP" altLang="en-US" sz="6000" smtClean="0"/>
              <a:t>再生可能エネルギーの</a:t>
            </a:r>
            <a:r>
              <a:rPr kumimoji="1" lang="en-US" altLang="ja-JP" sz="6000" smtClean="0"/>
              <a:t/>
            </a:r>
            <a:br>
              <a:rPr kumimoji="1" lang="en-US" altLang="ja-JP" sz="6000" smtClean="0"/>
            </a:br>
            <a:r>
              <a:rPr kumimoji="1" lang="ja-JP" altLang="en-US" sz="6000" smtClean="0"/>
              <a:t>現状と展望</a:t>
            </a:r>
            <a:endParaRPr kumimoji="1" lang="ja-JP" altLang="en-US" sz="600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200">
                <a:solidFill>
                  <a:srgbClr val="898989"/>
                </a:solidFill>
              </a:rPr>
              <a:t>○△大学</a:t>
            </a:r>
          </a:p>
          <a:p>
            <a:r>
              <a:rPr lang="zh-CN" altLang="en-US" sz="3200">
                <a:solidFill>
                  <a:srgbClr val="898989"/>
                </a:solidFill>
              </a:rPr>
              <a:t>社会経済学部　社会学科</a:t>
            </a:r>
          </a:p>
          <a:p>
            <a:r>
              <a:rPr lang="zh-CN" altLang="en-US" sz="3200">
                <a:solidFill>
                  <a:srgbClr val="898989"/>
                </a:solidFill>
              </a:rPr>
              <a:t>成田　城</a:t>
            </a:r>
            <a:r>
              <a:rPr lang="zh-CN" altLang="en-US" sz="3200" smtClean="0">
                <a:solidFill>
                  <a:srgbClr val="898989"/>
                </a:solidFill>
              </a:rPr>
              <a:t>太郎</a:t>
            </a:r>
            <a:endParaRPr lang="zh-CN" altLang="en-US" sz="3200">
              <a:solidFill>
                <a:srgbClr val="898989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49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/>
              <a:t>3</a:t>
            </a:r>
            <a:r>
              <a:rPr lang="ja-JP" altLang="en-US" sz="3600"/>
              <a:t>　既存のエネルギーの問題点と解決策</a:t>
            </a:r>
            <a:br>
              <a:rPr lang="ja-JP" altLang="en-US" sz="3600"/>
            </a:br>
            <a:r>
              <a:rPr lang="en-US" altLang="ja-JP" sz="3600"/>
              <a:t>3-3</a:t>
            </a:r>
            <a:r>
              <a:rPr lang="ja-JP" altLang="en-US" sz="3600"/>
              <a:t>　リスクの優先順位と比較の困難さ</a:t>
            </a:r>
            <a:endParaRPr kumimoji="1" lang="ja-JP" altLang="en-US" sz="360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266700" y="1590675"/>
            <a:ext cx="8610600" cy="1676400"/>
          </a:xfrm>
        </p:spPr>
        <p:txBody>
          <a:bodyPr/>
          <a:lstStyle/>
          <a:p>
            <a:r>
              <a:rPr kumimoji="1" lang="ja-JP" altLang="en-US" smtClean="0"/>
              <a:t>危険が現実化して致命的になるまでの時間</a:t>
            </a:r>
            <a:endParaRPr kumimoji="1" lang="en-US" altLang="ja-JP" smtClean="0"/>
          </a:p>
          <a:p>
            <a:r>
              <a:rPr lang="ja-JP" altLang="en-US"/>
              <a:t>危険</a:t>
            </a:r>
            <a:r>
              <a:rPr lang="ja-JP" altLang="en-US" smtClean="0"/>
              <a:t>の程度</a:t>
            </a:r>
            <a:endParaRPr lang="en-US" altLang="ja-JP" smtClean="0"/>
          </a:p>
          <a:p>
            <a:r>
              <a:rPr kumimoji="1" lang="ja-JP" altLang="en-US"/>
              <a:t>危険</a:t>
            </a:r>
            <a:r>
              <a:rPr kumimoji="1" lang="ja-JP" altLang="en-US" smtClean="0"/>
              <a:t>の顕在性／潜在性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下矢印 5"/>
          <p:cNvSpPr/>
          <p:nvPr/>
        </p:nvSpPr>
        <p:spPr>
          <a:xfrm>
            <a:off x="4257675" y="3684449"/>
            <a:ext cx="628650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76262" y="5108021"/>
            <a:ext cx="79914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smtClean="0">
                <a:solidFill>
                  <a:schemeClr val="tx2"/>
                </a:solidFill>
              </a:rPr>
              <a:t>　</a:t>
            </a:r>
            <a:r>
              <a:rPr kumimoji="1" lang="ja-JP" altLang="en-US" sz="3200" u="sng" smtClean="0">
                <a:solidFill>
                  <a:schemeClr val="tx2"/>
                </a:solidFill>
              </a:rPr>
              <a:t>評価には社会的・文化的・時代的背景がとても大きく関わる</a:t>
            </a:r>
            <a:endParaRPr kumimoji="1" lang="ja-JP" altLang="en-US" sz="3200" u="sng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6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4</a:t>
            </a:r>
            <a:r>
              <a:rPr lang="ja-JP" altLang="en-US"/>
              <a:t>　再生可能エネルギーの現実的可能性</a:t>
            </a:r>
            <a:br>
              <a:rPr lang="ja-JP" altLang="en-US"/>
            </a:br>
            <a:r>
              <a:rPr lang="en-US" altLang="ja-JP"/>
              <a:t>4-1</a:t>
            </a:r>
            <a:r>
              <a:rPr lang="ja-JP" altLang="en-US"/>
              <a:t>　既存エネルギーとの比較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>
          <a:xfrm>
            <a:off x="228600" y="1681163"/>
            <a:ext cx="4320000" cy="823912"/>
          </a:xfrm>
        </p:spPr>
        <p:txBody>
          <a:bodyPr>
            <a:normAutofit lnSpcReduction="10000"/>
          </a:bodyPr>
          <a:lstStyle/>
          <a:p>
            <a:r>
              <a:rPr kumimoji="1" lang="ja-JP" altLang="en-US" smtClean="0"/>
              <a:t>再生可能エネルギーの</a:t>
            </a:r>
            <a:endParaRPr kumimoji="1" lang="en-US" altLang="ja-JP" smtClean="0"/>
          </a:p>
          <a:p>
            <a:pPr algn="ctr"/>
            <a:r>
              <a:rPr kumimoji="1" lang="ja-JP" altLang="en-US" sz="2800" smtClean="0">
                <a:solidFill>
                  <a:schemeClr val="tx2"/>
                </a:solidFill>
              </a:rPr>
              <a:t>優位性</a:t>
            </a:r>
            <a:r>
              <a:rPr kumimoji="1" lang="ja-JP" altLang="en-US" smtClean="0">
                <a:solidFill>
                  <a:schemeClr val="tx2"/>
                </a:solidFill>
              </a:rPr>
              <a:t>（アドバンテージ）</a:t>
            </a:r>
            <a:endParaRPr kumimoji="1" lang="ja-JP" altLang="en-US">
              <a:solidFill>
                <a:schemeClr val="tx2"/>
              </a:solidFill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228600" y="3033577"/>
            <a:ext cx="4320000" cy="3443424"/>
          </a:xfrm>
        </p:spPr>
        <p:txBody>
          <a:bodyPr/>
          <a:lstStyle/>
          <a:p>
            <a:r>
              <a:rPr kumimoji="1" lang="ja-JP" altLang="en-US" smtClean="0"/>
              <a:t>既存エネルギーのリスク</a:t>
            </a:r>
            <a:endParaRPr kumimoji="1" lang="en-US" altLang="ja-JP" smtClean="0"/>
          </a:p>
          <a:p>
            <a:pPr lvl="1"/>
            <a:r>
              <a:rPr lang="ja-JP" altLang="en-US"/>
              <a:t>輸入</a:t>
            </a:r>
            <a:r>
              <a:rPr lang="ja-JP" altLang="en-US" smtClean="0"/>
              <a:t>への依存</a:t>
            </a:r>
            <a:endParaRPr lang="en-US" altLang="ja-JP" smtClean="0"/>
          </a:p>
          <a:p>
            <a:pPr lvl="1"/>
            <a:r>
              <a:rPr kumimoji="1" lang="ja-JP" altLang="en-US" smtClean="0"/>
              <a:t>温室効果ガスの排出</a:t>
            </a:r>
            <a:endParaRPr kumimoji="1" lang="en-US" altLang="ja-JP" smtClean="0"/>
          </a:p>
          <a:p>
            <a:pPr lvl="1"/>
            <a:r>
              <a:rPr lang="ja-JP" altLang="en-US"/>
              <a:t>大事故</a:t>
            </a:r>
            <a:r>
              <a:rPr lang="ja-JP" altLang="en-US" smtClean="0"/>
              <a:t>の可能性</a:t>
            </a:r>
            <a:endParaRPr lang="en-US" altLang="ja-JP" smtClean="0"/>
          </a:p>
          <a:p>
            <a:pPr marL="342900" lvl="1" indent="0" algn="ctr">
              <a:buNone/>
            </a:pPr>
            <a:r>
              <a:rPr kumimoji="1" lang="ja-JP" altLang="en-US" sz="2800" smtClean="0"/>
              <a:t>↓</a:t>
            </a:r>
            <a:endParaRPr kumimoji="1" lang="en-US" altLang="ja-JP" sz="2800" smtClean="0"/>
          </a:p>
          <a:p>
            <a:pPr marL="342900" lvl="1" indent="0" algn="ctr">
              <a:buNone/>
            </a:pPr>
            <a:r>
              <a:rPr kumimoji="1" lang="ja-JP" altLang="en-US" sz="2800" smtClean="0">
                <a:solidFill>
                  <a:schemeClr val="tx2"/>
                </a:solidFill>
              </a:rPr>
              <a:t>全て無縁</a:t>
            </a:r>
            <a:endParaRPr kumimoji="1" lang="en-US" altLang="ja-JP" sz="2800" smtClean="0">
              <a:solidFill>
                <a:schemeClr val="tx2"/>
              </a:solidFill>
            </a:endParaRPr>
          </a:p>
          <a:p>
            <a:pPr lvl="1"/>
            <a:endParaRPr kumimoji="1" lang="en-US" altLang="ja-JP" smtClean="0"/>
          </a:p>
          <a:p>
            <a:pPr lvl="1"/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3"/>
          </p:nvPr>
        </p:nvSpPr>
        <p:spPr>
          <a:xfrm>
            <a:off x="4629149" y="1681163"/>
            <a:ext cx="4320000" cy="823912"/>
          </a:xfrm>
        </p:spPr>
        <p:txBody>
          <a:bodyPr>
            <a:normAutofit lnSpcReduction="10000"/>
          </a:bodyPr>
          <a:lstStyle/>
          <a:p>
            <a:r>
              <a:rPr kumimoji="1" lang="ja-JP" altLang="en-US" smtClean="0"/>
              <a:t>再生可能エネルギーの</a:t>
            </a:r>
            <a:endParaRPr kumimoji="1" lang="en-US" altLang="ja-JP" smtClean="0"/>
          </a:p>
          <a:p>
            <a:r>
              <a:rPr lang="ja-JP" altLang="en-US" sz="3000" smtClean="0">
                <a:solidFill>
                  <a:schemeClr val="tx2"/>
                </a:solidFill>
              </a:rPr>
              <a:t>劣位性</a:t>
            </a:r>
            <a:r>
              <a:rPr lang="ja-JP" altLang="en-US" smtClean="0">
                <a:solidFill>
                  <a:schemeClr val="tx2"/>
                </a:solidFill>
              </a:rPr>
              <a:t>（ディスアドバンテージ）</a:t>
            </a:r>
            <a:endParaRPr kumimoji="1" lang="ja-JP" altLang="en-US">
              <a:solidFill>
                <a:schemeClr val="tx2"/>
              </a:solidFill>
            </a:endParaRPr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>
          <a:xfrm>
            <a:off x="4629149" y="3033577"/>
            <a:ext cx="4320000" cy="3443424"/>
          </a:xfrm>
        </p:spPr>
        <p:txBody>
          <a:bodyPr/>
          <a:lstStyle/>
          <a:p>
            <a:r>
              <a:rPr kumimoji="1" lang="ja-JP" altLang="en-US" smtClean="0"/>
              <a:t>燃料（太陽光・風など）の加工可能性</a:t>
            </a:r>
            <a:endParaRPr kumimoji="1" lang="en-US" altLang="ja-JP" smtClean="0"/>
          </a:p>
          <a:p>
            <a:r>
              <a:rPr lang="ja-JP" altLang="en-US"/>
              <a:t>燃料（太陽光・風など）</a:t>
            </a:r>
            <a:r>
              <a:rPr lang="ja-JP" altLang="en-US" smtClean="0"/>
              <a:t>の運搬可能性</a:t>
            </a:r>
            <a:endParaRPr lang="en-US" altLang="ja-JP" smtClean="0"/>
          </a:p>
          <a:p>
            <a:r>
              <a:rPr kumimoji="1" lang="ja-JP" altLang="en-US" smtClean="0"/>
              <a:t>発電時における出力安定性の欠如</a:t>
            </a:r>
            <a:endParaRPr kumimoji="1" lang="en-US" altLang="ja-JP" smtClean="0"/>
          </a:p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11" name="乗算 10"/>
          <p:cNvSpPr/>
          <p:nvPr/>
        </p:nvSpPr>
        <p:spPr>
          <a:xfrm>
            <a:off x="-8549" y="3128554"/>
            <a:ext cx="4557149" cy="1768883"/>
          </a:xfrm>
          <a:prstGeom prst="mathMultiply">
            <a:avLst>
              <a:gd name="adj1" fmla="val 9080"/>
            </a:avLst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491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4</a:t>
            </a:r>
            <a:r>
              <a:rPr lang="ja-JP" altLang="en-US"/>
              <a:t>　再生可能エネルギーの現実的可能性</a:t>
            </a:r>
            <a:br>
              <a:rPr lang="ja-JP" altLang="en-US"/>
            </a:br>
            <a:r>
              <a:rPr lang="en-US" altLang="ja-JP"/>
              <a:t>4-2</a:t>
            </a:r>
            <a:r>
              <a:rPr lang="ja-JP" altLang="en-US"/>
              <a:t>　導入に際して必要な事柄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6700" y="1590675"/>
            <a:ext cx="8610600" cy="1914525"/>
          </a:xfrm>
        </p:spPr>
        <p:txBody>
          <a:bodyPr>
            <a:normAutofit/>
          </a:bodyPr>
          <a:lstStyle/>
          <a:p>
            <a:r>
              <a:rPr kumimoji="1" lang="ja-JP" altLang="en-US" smtClean="0">
                <a:solidFill>
                  <a:schemeClr val="tx2"/>
                </a:solidFill>
              </a:rPr>
              <a:t>技術の発展</a:t>
            </a:r>
            <a:r>
              <a:rPr lang="en-US" altLang="ja-JP"/>
              <a:t/>
            </a:r>
            <a:br>
              <a:rPr lang="en-US" altLang="ja-JP"/>
            </a:br>
            <a:r>
              <a:rPr lang="ja-JP" altLang="en-US" sz="2800" smtClean="0"/>
              <a:t>　（蓄電システム、スマートグリッド等）</a:t>
            </a:r>
            <a:endParaRPr lang="en-US" altLang="ja-JP" sz="2800" smtClean="0"/>
          </a:p>
          <a:p>
            <a:r>
              <a:rPr kumimoji="1" lang="ja-JP" altLang="en-US" smtClean="0">
                <a:solidFill>
                  <a:schemeClr val="tx2"/>
                </a:solidFill>
              </a:rPr>
              <a:t>制度的整備</a:t>
            </a:r>
            <a:r>
              <a:rPr lang="en-US" altLang="ja-JP"/>
              <a:t/>
            </a:r>
            <a:br>
              <a:rPr lang="en-US" altLang="ja-JP"/>
            </a:br>
            <a:r>
              <a:rPr lang="ja-JP" altLang="en-US" sz="2800" smtClean="0"/>
              <a:t>　（固定価格買取制度等）</a:t>
            </a:r>
            <a:endParaRPr kumimoji="1" lang="en-US" altLang="ja-JP" sz="280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4257675" y="3567708"/>
            <a:ext cx="628650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6700" y="4630342"/>
            <a:ext cx="8610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smtClean="0">
                <a:solidFill>
                  <a:schemeClr val="tx2"/>
                </a:solidFill>
              </a:rPr>
              <a:t>ただし、産業レベルでは</a:t>
            </a:r>
            <a:r>
              <a:rPr kumimoji="1" lang="en-US" altLang="ja-JP" sz="3200" smtClean="0">
                <a:solidFill>
                  <a:schemeClr val="tx2"/>
                </a:solidFill>
              </a:rPr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200">
                <a:solidFill>
                  <a:schemeClr val="tx2"/>
                </a:solidFill>
              </a:rPr>
              <a:t>持続的</a:t>
            </a:r>
            <a:r>
              <a:rPr lang="ja-JP" altLang="en-US" sz="3200" smtClean="0">
                <a:solidFill>
                  <a:schemeClr val="tx2"/>
                </a:solidFill>
              </a:rPr>
              <a:t>なエネルギー使用が不可欠</a:t>
            </a:r>
            <a:endParaRPr lang="en-US" altLang="ja-JP" sz="320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200" smtClean="0">
                <a:solidFill>
                  <a:schemeClr val="tx2"/>
                </a:solidFill>
              </a:rPr>
              <a:t>再生可能エネルギー導入にも限界あり</a:t>
            </a:r>
            <a:endParaRPr lang="en-US" altLang="ja-JP" sz="3200" smtClean="0">
              <a:solidFill>
                <a:schemeClr val="tx2"/>
              </a:solidFill>
            </a:endParaRPr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806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おわりに</a:t>
            </a:r>
            <a:r>
              <a:rPr kumimoji="1" lang="en-US" altLang="ja-JP" smtClean="0"/>
              <a:t/>
            </a:r>
            <a:br>
              <a:rPr kumimoji="1" lang="en-US" altLang="ja-JP" smtClean="0"/>
            </a:br>
            <a:r>
              <a:rPr lang="ja-JP" altLang="en-US" smtClean="0"/>
              <a:t>再生可能エネルギーの展望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252000" y="1743076"/>
            <a:ext cx="8640000" cy="857250"/>
          </a:xfrm>
          <a:prstGeom prst="roundRect">
            <a:avLst/>
          </a:prstGeom>
          <a:noFill/>
          <a:ln w="19050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smtClean="0">
                <a:solidFill>
                  <a:schemeClr val="tx1"/>
                </a:solidFill>
              </a:rPr>
              <a:t>原子力エネルギーのシェアを低める</a:t>
            </a:r>
            <a:endParaRPr kumimoji="1" lang="ja-JP" altLang="en-US" sz="3600">
              <a:solidFill>
                <a:schemeClr val="tx1"/>
              </a:solidFill>
            </a:endParaRPr>
          </a:p>
        </p:txBody>
      </p:sp>
      <p:sp>
        <p:nvSpPr>
          <p:cNvPr id="6" name="下矢印 5"/>
          <p:cNvSpPr/>
          <p:nvPr/>
        </p:nvSpPr>
        <p:spPr>
          <a:xfrm>
            <a:off x="2426082" y="2729774"/>
            <a:ext cx="628650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52000" y="3859347"/>
            <a:ext cx="4976814" cy="1428752"/>
          </a:xfrm>
          <a:prstGeom prst="roundRect">
            <a:avLst/>
          </a:prstGeom>
          <a:noFill/>
          <a:ln w="19050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u="sng" smtClean="0">
                <a:solidFill>
                  <a:schemeClr val="tx2"/>
                </a:solidFill>
              </a:rPr>
              <a:t>再生可能エネルギーに</a:t>
            </a:r>
            <a:endParaRPr kumimoji="1" lang="en-US" altLang="ja-JP" sz="3600" u="sng" smtClean="0">
              <a:solidFill>
                <a:schemeClr val="tx2"/>
              </a:solidFill>
            </a:endParaRPr>
          </a:p>
          <a:p>
            <a:pPr algn="ctr"/>
            <a:r>
              <a:rPr lang="ja-JP" altLang="en-US" sz="3600" u="sng">
                <a:solidFill>
                  <a:schemeClr val="tx2"/>
                </a:solidFill>
              </a:rPr>
              <a:t>徐々</a:t>
            </a:r>
            <a:r>
              <a:rPr lang="ja-JP" altLang="en-US" sz="3600" u="sng" smtClean="0">
                <a:solidFill>
                  <a:schemeClr val="tx2"/>
                </a:solidFill>
              </a:rPr>
              <a:t>に代替する</a:t>
            </a:r>
            <a:endParaRPr kumimoji="1" lang="ja-JP" altLang="en-US" sz="3600" u="sng">
              <a:solidFill>
                <a:schemeClr val="tx2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7086600" y="2729774"/>
            <a:ext cx="628650" cy="1000125"/>
          </a:xfrm>
          <a:prstGeom prst="downArrow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平行四辺形 8"/>
          <p:cNvSpPr/>
          <p:nvPr/>
        </p:nvSpPr>
        <p:spPr>
          <a:xfrm>
            <a:off x="5819773" y="3859347"/>
            <a:ext cx="3002475" cy="1038225"/>
          </a:xfrm>
          <a:prstGeom prst="parallelogram">
            <a:avLst/>
          </a:prstGeom>
          <a:noFill/>
          <a:ln w="1905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solidFill>
                  <a:schemeClr val="tx1"/>
                </a:solidFill>
              </a:rPr>
              <a:t>他の代替可能</a:t>
            </a:r>
            <a:endParaRPr kumimoji="1" lang="en-US" altLang="ja-JP" sz="20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>
                <a:solidFill>
                  <a:schemeClr val="tx1"/>
                </a:solidFill>
              </a:rPr>
              <a:t>エネルギ</a:t>
            </a:r>
            <a:r>
              <a:rPr lang="ja-JP" altLang="en-US" sz="2000" smtClean="0">
                <a:solidFill>
                  <a:schemeClr val="tx1"/>
                </a:solidFill>
              </a:rPr>
              <a:t>ーの模索</a:t>
            </a:r>
            <a:endParaRPr kumimoji="1" lang="ja-JP" altLang="en-US" sz="2000">
              <a:solidFill>
                <a:schemeClr val="tx1"/>
              </a:solidFill>
            </a:endParaRPr>
          </a:p>
        </p:txBody>
      </p:sp>
      <p:sp>
        <p:nvSpPr>
          <p:cNvPr id="10" name="平行四辺形 9"/>
          <p:cNvSpPr/>
          <p:nvPr/>
        </p:nvSpPr>
        <p:spPr>
          <a:xfrm>
            <a:off x="5819773" y="5072924"/>
            <a:ext cx="3002475" cy="1038225"/>
          </a:xfrm>
          <a:prstGeom prst="parallelogram">
            <a:avLst/>
          </a:prstGeom>
          <a:noFill/>
          <a:ln w="19050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smtClean="0">
                <a:solidFill>
                  <a:schemeClr val="tx1"/>
                </a:solidFill>
              </a:rPr>
              <a:t>天然ガスの</a:t>
            </a:r>
            <a:endParaRPr kumimoji="1" lang="en-US" altLang="ja-JP" sz="20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smtClean="0">
                <a:solidFill>
                  <a:schemeClr val="tx1"/>
                </a:solidFill>
              </a:rPr>
              <a:t>シェア拡大</a:t>
            </a:r>
            <a:endParaRPr kumimoji="1" lang="ja-JP" altLang="en-US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6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参考文献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/>
              <a:t>『</a:t>
            </a:r>
            <a:r>
              <a:rPr lang="ja-JP" altLang="en-US" sz="2400"/>
              <a:t>再生可能エネルギーがわかる</a:t>
            </a:r>
            <a:r>
              <a:rPr lang="en-US" altLang="ja-JP" sz="2400"/>
              <a:t>』</a:t>
            </a:r>
            <a:r>
              <a:rPr lang="ja-JP" altLang="en-US" sz="2400"/>
              <a:t>西脇文男、日経文庫、</a:t>
            </a:r>
            <a:r>
              <a:rPr lang="en-US" altLang="ja-JP" sz="2400"/>
              <a:t>2012</a:t>
            </a:r>
          </a:p>
          <a:p>
            <a:r>
              <a:rPr lang="en-US" altLang="ja-JP" sz="2400"/>
              <a:t>『</a:t>
            </a:r>
            <a:r>
              <a:rPr lang="ja-JP" altLang="en-US" sz="2400"/>
              <a:t>エネルギー論争の盲点</a:t>
            </a:r>
            <a:r>
              <a:rPr lang="en-US" altLang="ja-JP" sz="2400"/>
              <a:t>――</a:t>
            </a:r>
            <a:r>
              <a:rPr lang="ja-JP" altLang="en-US" sz="2400"/>
              <a:t>天然ガスと分散化が日本を救う</a:t>
            </a:r>
            <a:r>
              <a:rPr lang="en-US" altLang="ja-JP" sz="2400"/>
              <a:t>』</a:t>
            </a:r>
            <a:r>
              <a:rPr lang="ja-JP" altLang="en-US" sz="2400"/>
              <a:t>石井彰、</a:t>
            </a:r>
            <a:r>
              <a:rPr lang="en-US" altLang="ja-JP" sz="2400"/>
              <a:t>NHK</a:t>
            </a:r>
            <a:r>
              <a:rPr lang="ja-JP" altLang="en-US" sz="2400"/>
              <a:t>出版新書、</a:t>
            </a:r>
            <a:r>
              <a:rPr lang="en-US" altLang="ja-JP" sz="2400"/>
              <a:t>2011</a:t>
            </a:r>
          </a:p>
          <a:p>
            <a:r>
              <a:rPr lang="en-US" altLang="ja-JP" sz="2400"/>
              <a:t>『</a:t>
            </a:r>
            <a:r>
              <a:rPr lang="ja-JP" altLang="en-US" sz="2400"/>
              <a:t>地産地消のエネルギー革命</a:t>
            </a:r>
            <a:r>
              <a:rPr lang="en-US" altLang="ja-JP" sz="2400"/>
              <a:t>――</a:t>
            </a:r>
            <a:r>
              <a:rPr lang="ja-JP" altLang="en-US" sz="2400"/>
              <a:t>もう原発には頼らない</a:t>
            </a:r>
            <a:r>
              <a:rPr lang="en-US" altLang="ja-JP" sz="2400"/>
              <a:t>』</a:t>
            </a:r>
            <a:r>
              <a:rPr lang="ja-JP" altLang="en-US" sz="2400"/>
              <a:t>黒岩祐治、</a:t>
            </a:r>
            <a:r>
              <a:rPr lang="en-US" altLang="ja-JP" sz="2400"/>
              <a:t>PHP</a:t>
            </a:r>
            <a:r>
              <a:rPr lang="ja-JP" altLang="en-US" sz="2400"/>
              <a:t>新書、</a:t>
            </a:r>
            <a:r>
              <a:rPr lang="en-US" altLang="ja-JP" sz="2400"/>
              <a:t>2011</a:t>
            </a:r>
          </a:p>
          <a:p>
            <a:r>
              <a:rPr lang="en-US" altLang="ja-JP" sz="2400"/>
              <a:t>『</a:t>
            </a:r>
            <a:r>
              <a:rPr lang="ja-JP" altLang="en-US" sz="2400"/>
              <a:t>再生可能エネルギーの政治経済学</a:t>
            </a:r>
            <a:r>
              <a:rPr lang="en-US" altLang="ja-JP" sz="2400"/>
              <a:t>』</a:t>
            </a:r>
            <a:r>
              <a:rPr lang="ja-JP" altLang="en-US" sz="2400"/>
              <a:t>大島堅一、東洋経済新報社、</a:t>
            </a:r>
            <a:r>
              <a:rPr lang="en-US" altLang="ja-JP" sz="2400"/>
              <a:t>2010</a:t>
            </a:r>
          </a:p>
          <a:p>
            <a:r>
              <a:rPr lang="en-US" altLang="ja-JP" sz="2400"/>
              <a:t>『</a:t>
            </a:r>
            <a:r>
              <a:rPr lang="ja-JP" altLang="en-US" sz="2400"/>
              <a:t>バイオエネルギー大国ブラジルの挑戦</a:t>
            </a:r>
            <a:r>
              <a:rPr lang="en-US" altLang="ja-JP" sz="2400"/>
              <a:t>』</a:t>
            </a:r>
            <a:r>
              <a:rPr lang="ja-JP" altLang="en-US" sz="2400"/>
              <a:t>小泉達治、日本経済新聞出版社、</a:t>
            </a:r>
            <a:r>
              <a:rPr lang="en-US" altLang="ja-JP" sz="2400"/>
              <a:t>2012</a:t>
            </a:r>
          </a:p>
          <a:p>
            <a:r>
              <a:rPr lang="en-US" altLang="ja-JP" sz="2400"/>
              <a:t>『</a:t>
            </a:r>
            <a:r>
              <a:rPr lang="ja-JP" altLang="en-US" sz="2400"/>
              <a:t>エネルギー白書　</a:t>
            </a:r>
            <a:r>
              <a:rPr lang="en-US" altLang="ja-JP" sz="2400"/>
              <a:t>2010</a:t>
            </a:r>
            <a:r>
              <a:rPr lang="ja-JP" altLang="en-US" sz="2400"/>
              <a:t>年版</a:t>
            </a:r>
            <a:r>
              <a:rPr lang="en-US" altLang="ja-JP" sz="2400"/>
              <a:t>』</a:t>
            </a:r>
            <a:r>
              <a:rPr lang="ja-JP" altLang="en-US" sz="2400"/>
              <a:t>経済産業省、</a:t>
            </a:r>
            <a:r>
              <a:rPr lang="en-US" altLang="ja-JP" sz="2400"/>
              <a:t>2010</a:t>
            </a:r>
            <a:endParaRPr kumimoji="1" lang="ja-JP" altLang="en-US" sz="24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6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ja-JP" altLang="en-US" sz="3600"/>
              <a:t>はじめに</a:t>
            </a:r>
            <a:r>
              <a:rPr lang="en-US" altLang="ja-JP" sz="3600"/>
              <a:t/>
            </a:r>
            <a:br>
              <a:rPr lang="en-US" altLang="ja-JP" sz="3600"/>
            </a:br>
            <a:r>
              <a:rPr lang="ja-JP" altLang="en-US" sz="3600"/>
              <a:t>今回の課題とプレゼンテーションテーマ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メモ 3"/>
          <p:cNvSpPr/>
          <p:nvPr/>
        </p:nvSpPr>
        <p:spPr>
          <a:xfrm>
            <a:off x="612000" y="1957388"/>
            <a:ext cx="7920000" cy="1800000"/>
          </a:xfrm>
          <a:prstGeom prst="foldedCorner">
            <a:avLst/>
          </a:prstGeom>
          <a:noFill/>
          <a:ln w="25400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>
                <a:solidFill>
                  <a:schemeClr val="tx1"/>
                </a:solidFill>
              </a:rPr>
              <a:t>「地球環境問題についての現状と課題」というテーマでプレゼンテーションをしなさい</a:t>
            </a:r>
            <a:r>
              <a:rPr lang="ja-JP" altLang="en-US" sz="2800" smtClean="0">
                <a:solidFill>
                  <a:schemeClr val="tx1"/>
                </a:solidFill>
              </a:rPr>
              <a:t>。</a:t>
            </a:r>
            <a:endParaRPr lang="ja-JP" altLang="en-US" sz="2800">
              <a:solidFill>
                <a:schemeClr val="tx1"/>
              </a:solidFill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4572000" y="3757388"/>
            <a:ext cx="0" cy="843187"/>
          </a:xfrm>
          <a:prstGeom prst="straightConnector1">
            <a:avLst/>
          </a:prstGeom>
          <a:ln w="50800">
            <a:solidFill>
              <a:srgbClr val="385D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角丸四角形 7"/>
          <p:cNvSpPr/>
          <p:nvPr/>
        </p:nvSpPr>
        <p:spPr>
          <a:xfrm>
            <a:off x="612000" y="4600575"/>
            <a:ext cx="7920000" cy="1800000"/>
          </a:xfrm>
          <a:prstGeom prst="roundRect">
            <a:avLst/>
          </a:prstGeom>
          <a:noFill/>
          <a:ln w="25400">
            <a:solidFill>
              <a:srgbClr val="385D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u="sng">
                <a:solidFill>
                  <a:schemeClr val="tx1"/>
                </a:solidFill>
              </a:rPr>
              <a:t>「再生可能エネルギーの現状と展望」</a:t>
            </a:r>
            <a:endParaRPr lang="en-US" altLang="ja-JP" sz="2800" u="sng">
              <a:solidFill>
                <a:schemeClr val="tx1"/>
              </a:solidFill>
            </a:endParaRPr>
          </a:p>
          <a:p>
            <a:pPr algn="ctr"/>
            <a:r>
              <a:rPr lang="ja-JP" altLang="en-US" sz="2800">
                <a:solidFill>
                  <a:schemeClr val="tx1"/>
                </a:solidFill>
              </a:rPr>
              <a:t>を考える</a:t>
            </a:r>
          </a:p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45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3600"/>
              <a:t>1</a:t>
            </a:r>
            <a:r>
              <a:rPr lang="ja-JP" altLang="en-US" sz="3600"/>
              <a:t>　再生可能エネルギーへの注目</a:t>
            </a:r>
            <a:br>
              <a:rPr lang="ja-JP" altLang="en-US" sz="3600"/>
            </a:br>
            <a:r>
              <a:rPr lang="en-US" altLang="ja-JP" sz="3600"/>
              <a:t>1-1</a:t>
            </a:r>
            <a:r>
              <a:rPr lang="ja-JP" altLang="en-US" sz="3600"/>
              <a:t>　用語への注目度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1074667"/>
              </p:ext>
            </p:extLst>
          </p:nvPr>
        </p:nvGraphicFramePr>
        <p:xfrm>
          <a:off x="476251" y="1690688"/>
          <a:ext cx="8191499" cy="4767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9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3600"/>
              <a:t>1</a:t>
            </a:r>
            <a:r>
              <a:rPr lang="ja-JP" altLang="en-US" sz="3600"/>
              <a:t>　再生可能エネルギーへの注目</a:t>
            </a:r>
            <a:br>
              <a:rPr lang="ja-JP" altLang="en-US" sz="3600"/>
            </a:br>
            <a:r>
              <a:rPr lang="en-US" altLang="ja-JP" sz="3600"/>
              <a:t>1-2</a:t>
            </a:r>
            <a:r>
              <a:rPr lang="ja-JP" altLang="en-US" sz="3600"/>
              <a:t>　主な解説書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800"/>
              <a:t>『</a:t>
            </a:r>
            <a:r>
              <a:rPr lang="ja-JP" altLang="en-US" sz="2800"/>
              <a:t>再生可能エネルギーがわかる</a:t>
            </a:r>
            <a:r>
              <a:rPr lang="en-US" altLang="ja-JP" sz="2800"/>
              <a:t>』</a:t>
            </a:r>
            <a:br>
              <a:rPr lang="en-US" altLang="ja-JP" sz="2800"/>
            </a:br>
            <a:r>
              <a:rPr lang="ja-JP" altLang="en-US" sz="2800"/>
              <a:t>　　西脇文男、日経</a:t>
            </a:r>
            <a:r>
              <a:rPr lang="ja-JP" altLang="en-US" sz="2800" u="sng"/>
              <a:t>文庫</a:t>
            </a:r>
            <a:r>
              <a:rPr lang="ja-JP" altLang="en-US" sz="2800" smtClean="0"/>
              <a:t>、</a:t>
            </a:r>
            <a:r>
              <a:rPr lang="en-US" altLang="ja-JP" sz="2800" u="dbl" smtClean="0"/>
              <a:t>2012</a:t>
            </a:r>
            <a:endParaRPr lang="en-US" altLang="ja-JP" sz="2800"/>
          </a:p>
          <a:p>
            <a:r>
              <a:rPr lang="en-US" altLang="ja-JP" sz="2800"/>
              <a:t>『</a:t>
            </a:r>
            <a:r>
              <a:rPr lang="ja-JP" altLang="en-US" sz="2800"/>
              <a:t>エネルギー論争の盲点</a:t>
            </a:r>
            <a:r>
              <a:rPr lang="en-US" altLang="ja-JP" sz="2800"/>
              <a:t>――</a:t>
            </a:r>
            <a:r>
              <a:rPr lang="ja-JP" altLang="en-US" sz="2800"/>
              <a:t>天然ガスと分散化が日本を救う</a:t>
            </a:r>
            <a:r>
              <a:rPr lang="en-US" altLang="ja-JP" sz="2800"/>
              <a:t>』</a:t>
            </a:r>
            <a:br>
              <a:rPr lang="en-US" altLang="ja-JP" sz="2800"/>
            </a:br>
            <a:r>
              <a:rPr lang="ja-JP" altLang="en-US" sz="2800"/>
              <a:t>　　石井彰、</a:t>
            </a:r>
            <a:r>
              <a:rPr lang="en-US" altLang="ja-JP" sz="2800"/>
              <a:t>NHK</a:t>
            </a:r>
            <a:r>
              <a:rPr lang="ja-JP" altLang="en-US" sz="2800"/>
              <a:t>出版</a:t>
            </a:r>
            <a:r>
              <a:rPr lang="ja-JP" altLang="en-US" sz="2800" u="sng"/>
              <a:t>新書</a:t>
            </a:r>
            <a:r>
              <a:rPr lang="ja-JP" altLang="en-US" sz="2800"/>
              <a:t>、</a:t>
            </a:r>
            <a:r>
              <a:rPr lang="en-US" altLang="ja-JP" sz="2800" u="dbl"/>
              <a:t>2011</a:t>
            </a:r>
          </a:p>
          <a:p>
            <a:r>
              <a:rPr lang="en-US" altLang="ja-JP" sz="2800"/>
              <a:t>『</a:t>
            </a:r>
            <a:r>
              <a:rPr lang="ja-JP" altLang="en-US" sz="2800"/>
              <a:t>地産地消のエネルギー革命</a:t>
            </a:r>
            <a:r>
              <a:rPr lang="en-US" altLang="ja-JP" sz="2800"/>
              <a:t>――</a:t>
            </a:r>
            <a:r>
              <a:rPr lang="ja-JP" altLang="en-US" sz="2800"/>
              <a:t>もう原発には頼らない</a:t>
            </a:r>
            <a:r>
              <a:rPr lang="en-US" altLang="ja-JP" sz="2800"/>
              <a:t>』</a:t>
            </a:r>
            <a:br>
              <a:rPr lang="en-US" altLang="ja-JP" sz="2800"/>
            </a:br>
            <a:r>
              <a:rPr lang="ja-JP" altLang="en-US" sz="2800"/>
              <a:t>　　黒岩祐治、</a:t>
            </a:r>
            <a:r>
              <a:rPr lang="en-US" altLang="ja-JP" sz="2800"/>
              <a:t>PHP</a:t>
            </a:r>
            <a:r>
              <a:rPr lang="ja-JP" altLang="en-US" sz="2800" u="sng"/>
              <a:t>新書</a:t>
            </a:r>
            <a:r>
              <a:rPr lang="ja-JP" altLang="en-US" sz="2800"/>
              <a:t>、</a:t>
            </a:r>
            <a:r>
              <a:rPr lang="en-US" altLang="ja-JP" sz="2800" u="dbl"/>
              <a:t>2011</a:t>
            </a:r>
            <a:r>
              <a:rPr lang="ja-JP" altLang="en-US" sz="2800"/>
              <a:t>　　･･････</a:t>
            </a:r>
          </a:p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z="1800" smtClean="0">
                <a:solidFill>
                  <a:schemeClr val="tx2"/>
                </a:solidFill>
              </a:rPr>
              <a:t>4</a:t>
            </a:fld>
            <a:endParaRPr kumimoji="1" lang="ja-JP" altLang="en-US" sz="1800">
              <a:solidFill>
                <a:schemeClr val="tx2"/>
              </a:solidFill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4329113" y="5210175"/>
            <a:ext cx="433387" cy="45719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5667375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>
                <a:solidFill>
                  <a:schemeClr val="accent1"/>
                </a:solidFill>
              </a:rPr>
              <a:t>2011</a:t>
            </a:r>
            <a:r>
              <a:rPr lang="ja-JP" altLang="en-US" sz="2800" b="1">
                <a:solidFill>
                  <a:schemeClr val="accent1"/>
                </a:solidFill>
              </a:rPr>
              <a:t>年以降、一般人向けの「文庫」「新書」多数出版</a:t>
            </a:r>
          </a:p>
        </p:txBody>
      </p:sp>
    </p:spTree>
    <p:extLst>
      <p:ext uri="{BB962C8B-B14F-4D97-AF65-F5344CB8AC3E}">
        <p14:creationId xmlns:p14="http://schemas.microsoft.com/office/powerpoint/2010/main" val="384403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3600"/>
              <a:t>2</a:t>
            </a:r>
            <a:r>
              <a:rPr lang="ja-JP" altLang="en-US" sz="3600"/>
              <a:t>　再生可能エネルギーの現状</a:t>
            </a:r>
            <a:br>
              <a:rPr lang="ja-JP" altLang="en-US" sz="3600"/>
            </a:br>
            <a:r>
              <a:rPr lang="en-US" altLang="ja-JP" sz="3600"/>
              <a:t>2-1</a:t>
            </a:r>
            <a:r>
              <a:rPr lang="ja-JP" altLang="en-US" sz="3600"/>
              <a:t>　エネルギー別発電量の現状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5</a:t>
            </a:fld>
            <a:endParaRPr kumimoji="1" lang="ja-JP" altLang="en-US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095844"/>
              </p:ext>
            </p:extLst>
          </p:nvPr>
        </p:nvGraphicFramePr>
        <p:xfrm>
          <a:off x="0" y="1419225"/>
          <a:ext cx="9144000" cy="5057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4876800" y="6200001"/>
            <a:ext cx="441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smtClean="0"/>
              <a:t>経済産業省「平成</a:t>
            </a:r>
            <a:r>
              <a:rPr kumimoji="1" lang="en-US" altLang="ja-JP" sz="1200" smtClean="0"/>
              <a:t>22</a:t>
            </a:r>
            <a:r>
              <a:rPr kumimoji="1" lang="ja-JP" altLang="en-US" sz="1200" smtClean="0"/>
              <a:t>年度電力供給計画の概要について」より</a:t>
            </a:r>
            <a:endParaRPr kumimoji="1" lang="ja-JP" altLang="en-US" sz="120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90575" y="6521063"/>
            <a:ext cx="7562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smtClean="0"/>
              <a:t>※</a:t>
            </a:r>
            <a:r>
              <a:rPr kumimoji="1" lang="ja-JP" altLang="en-US" sz="1200" smtClean="0"/>
              <a:t>ここでいう「新エネルギー等」には、風力発電や太陽光発電のほかに、バイオマスや地熱なども含まれる</a:t>
            </a:r>
            <a:endParaRPr kumimoji="1"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4086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ja-JP" sz="3600"/>
              <a:t>2</a:t>
            </a:r>
            <a:r>
              <a:rPr lang="ja-JP" altLang="en-US" sz="3600"/>
              <a:t>　再生可能エネルギーの現状</a:t>
            </a:r>
            <a:br>
              <a:rPr lang="ja-JP" altLang="en-US" sz="3600"/>
            </a:br>
            <a:r>
              <a:rPr lang="en-US" altLang="ja-JP" sz="3600"/>
              <a:t>2-2</a:t>
            </a:r>
            <a:r>
              <a:rPr lang="ja-JP" altLang="en-US" sz="3600"/>
              <a:t>　再生可能エネルギー注目時期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6700" y="1590675"/>
            <a:ext cx="8610600" cy="1533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3200" smtClean="0"/>
              <a:t>第</a:t>
            </a:r>
            <a:r>
              <a:rPr kumimoji="1" lang="en-US" altLang="ja-JP" sz="3200" smtClean="0"/>
              <a:t>Ⅰ</a:t>
            </a:r>
            <a:r>
              <a:rPr kumimoji="1" lang="ja-JP" altLang="en-US" sz="3200" smtClean="0"/>
              <a:t>期：</a:t>
            </a:r>
            <a:r>
              <a:rPr kumimoji="1" lang="en-US" altLang="ja-JP" sz="3200" smtClean="0"/>
              <a:t>1970</a:t>
            </a:r>
            <a:r>
              <a:rPr kumimoji="1" lang="ja-JP" altLang="en-US" sz="3200" smtClean="0"/>
              <a:t>年代</a:t>
            </a:r>
            <a:endParaRPr kumimoji="1" lang="en-US" altLang="ja-JP" sz="3200" smtClean="0"/>
          </a:p>
          <a:p>
            <a:pPr lvl="1">
              <a:buFont typeface="游ゴシック" panose="020B0400000000000000" pitchFamily="50" charset="-128"/>
              <a:buChar char="•"/>
            </a:pPr>
            <a:r>
              <a:rPr kumimoji="1" lang="ja-JP" altLang="en-US" sz="3200" smtClean="0"/>
              <a:t>第一次オイルショック直後</a:t>
            </a:r>
            <a:endParaRPr kumimoji="1" lang="en-US" altLang="ja-JP" sz="3200" smtClean="0"/>
          </a:p>
          <a:p>
            <a:pPr lvl="1">
              <a:buFont typeface="游ゴシック" panose="020B0400000000000000" pitchFamily="50" charset="-128"/>
              <a:buChar char="•"/>
            </a:pPr>
            <a:r>
              <a:rPr lang="ja-JP" altLang="en-US" sz="3200" smtClean="0"/>
              <a:t>石油輸入への依存</a:t>
            </a:r>
            <a:endParaRPr kumimoji="1" lang="ja-JP" altLang="en-US" sz="32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下矢印 4"/>
          <p:cNvSpPr/>
          <p:nvPr/>
        </p:nvSpPr>
        <p:spPr>
          <a:xfrm>
            <a:off x="4257675" y="3305175"/>
            <a:ext cx="628650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85850" y="4486275"/>
            <a:ext cx="6972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3200" smtClean="0">
                <a:solidFill>
                  <a:schemeClr val="tx2"/>
                </a:solidFill>
              </a:rPr>
              <a:t>産業構造の脆弱性の問題</a:t>
            </a:r>
            <a:endParaRPr kumimoji="1" lang="en-US" altLang="ja-JP" sz="320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3200" smtClean="0">
                <a:solidFill>
                  <a:schemeClr val="tx2"/>
                </a:solidFill>
              </a:rPr>
              <a:t>エネルギー源の多様化の必要性</a:t>
            </a:r>
            <a:endParaRPr kumimoji="1" lang="ja-JP" altLang="en-US" sz="3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smtClean="0"/>
              <a:t>2</a:t>
            </a:r>
            <a:r>
              <a:rPr kumimoji="1" lang="ja-JP" altLang="en-US" sz="3600" smtClean="0"/>
              <a:t>　再生可能エネルギーの現状</a:t>
            </a:r>
            <a:br>
              <a:rPr kumimoji="1" lang="ja-JP" altLang="en-US" sz="3600" smtClean="0"/>
            </a:br>
            <a:r>
              <a:rPr kumimoji="1" lang="en-US" altLang="ja-JP" sz="3600" smtClean="0"/>
              <a:t>2-2</a:t>
            </a:r>
            <a:r>
              <a:rPr kumimoji="1" lang="ja-JP" altLang="en-US" sz="3600" smtClean="0"/>
              <a:t>　再生可能エネルギー注目時期</a:t>
            </a:r>
            <a:endParaRPr kumimoji="1" lang="ja-JP" altLang="en-US" sz="3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66700" y="1590674"/>
            <a:ext cx="8610600" cy="19431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mtClean="0"/>
              <a:t>第</a:t>
            </a:r>
            <a:r>
              <a:rPr lang="en-US" altLang="ja-JP" smtClean="0"/>
              <a:t>Ⅱ</a:t>
            </a:r>
            <a:r>
              <a:rPr lang="ja-JP" altLang="en-US" smtClean="0"/>
              <a:t>期：</a:t>
            </a:r>
            <a:r>
              <a:rPr lang="en-US" altLang="ja-JP" smtClean="0"/>
              <a:t>2000</a:t>
            </a:r>
            <a:r>
              <a:rPr lang="ja-JP" altLang="en-US" smtClean="0"/>
              <a:t>年代</a:t>
            </a:r>
            <a:endParaRPr lang="en-US" altLang="ja-JP" smtClean="0"/>
          </a:p>
          <a:p>
            <a:pPr lvl="1"/>
            <a:r>
              <a:rPr lang="ja-JP" altLang="en-US" sz="3200" smtClean="0"/>
              <a:t>温室効果ガスの排出量削減、国際的問題に</a:t>
            </a:r>
            <a:endParaRPr lang="en-US" altLang="ja-JP" sz="3200" smtClean="0"/>
          </a:p>
          <a:p>
            <a:pPr lvl="1"/>
            <a:r>
              <a:rPr lang="en-US" altLang="ja-JP" sz="3200" smtClean="0"/>
              <a:t>2005</a:t>
            </a:r>
            <a:r>
              <a:rPr lang="ja-JP" altLang="en-US" sz="3200" smtClean="0"/>
              <a:t>年　「京都議定書」（</a:t>
            </a:r>
            <a:r>
              <a:rPr lang="en-US" altLang="ja-JP" sz="3200" smtClean="0"/>
              <a:t>COP3</a:t>
            </a:r>
            <a:r>
              <a:rPr lang="ja-JP" altLang="en-US" sz="3200" smtClean="0"/>
              <a:t>）</a:t>
            </a:r>
            <a:endParaRPr lang="en-US" altLang="ja-JP" sz="3200" smtClean="0"/>
          </a:p>
          <a:p>
            <a:pPr lvl="1"/>
            <a:r>
              <a:rPr lang="en-US" altLang="ja-JP" sz="3200" smtClean="0"/>
              <a:t>2010</a:t>
            </a:r>
            <a:r>
              <a:rPr lang="ja-JP" altLang="en-US" sz="3200" smtClean="0"/>
              <a:t>年　「エネルギー基本計画」</a:t>
            </a:r>
            <a:endParaRPr lang="ja-JP" altLang="en-US" sz="3200"/>
          </a:p>
        </p:txBody>
      </p:sp>
      <p:sp>
        <p:nvSpPr>
          <p:cNvPr id="6" name="下矢印 5"/>
          <p:cNvSpPr/>
          <p:nvPr/>
        </p:nvSpPr>
        <p:spPr>
          <a:xfrm>
            <a:off x="4257675" y="3684449"/>
            <a:ext cx="628650" cy="1000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8225" y="4835248"/>
            <a:ext cx="70675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kumimoji="1" lang="ja-JP" altLang="en-US" sz="3200" smtClean="0">
                <a:solidFill>
                  <a:schemeClr val="tx2"/>
                </a:solidFill>
              </a:rPr>
              <a:t>化石燃料中心からの脱却</a:t>
            </a:r>
            <a:endParaRPr kumimoji="1" lang="en-US" altLang="ja-JP" sz="3200" smtClean="0">
              <a:solidFill>
                <a:schemeClr val="tx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ja-JP" altLang="en-US" sz="3200" smtClean="0">
                <a:solidFill>
                  <a:schemeClr val="tx2"/>
                </a:solidFill>
              </a:rPr>
              <a:t>原子力＋再生可能エネルギー中心へ</a:t>
            </a:r>
            <a:endParaRPr kumimoji="1" lang="ja-JP" altLang="en-US" sz="3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smtClean="0"/>
              <a:t>3</a:t>
            </a:r>
            <a:r>
              <a:rPr kumimoji="1" lang="ja-JP" altLang="en-US" sz="3600" smtClean="0"/>
              <a:t>　既存のエネルギーの問題点と解決策</a:t>
            </a:r>
            <a:br>
              <a:rPr kumimoji="1" lang="ja-JP" altLang="en-US" sz="3600" smtClean="0"/>
            </a:br>
            <a:r>
              <a:rPr kumimoji="1" lang="en-US" altLang="ja-JP" sz="3600" smtClean="0"/>
              <a:t>3-1</a:t>
            </a:r>
            <a:r>
              <a:rPr kumimoji="1" lang="ja-JP" altLang="en-US" sz="3600" smtClean="0"/>
              <a:t>　既存のエネルギー資源のリスク</a:t>
            </a:r>
            <a:endParaRPr kumimoji="1" lang="ja-JP" altLang="en-US" sz="3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10" name="グループ化 9"/>
          <p:cNvGrpSpPr/>
          <p:nvPr/>
        </p:nvGrpSpPr>
        <p:grpSpPr>
          <a:xfrm>
            <a:off x="792000" y="1437001"/>
            <a:ext cx="7560000" cy="5040000"/>
            <a:chOff x="0" y="1609724"/>
            <a:chExt cx="7560000" cy="5040000"/>
          </a:xfrm>
        </p:grpSpPr>
        <p:sp>
          <p:nvSpPr>
            <p:cNvPr id="7" name="楕円 6"/>
            <p:cNvSpPr/>
            <p:nvPr/>
          </p:nvSpPr>
          <p:spPr>
            <a:xfrm>
              <a:off x="0" y="1609724"/>
              <a:ext cx="5040000" cy="5040000"/>
            </a:xfrm>
            <a:prstGeom prst="ellipse">
              <a:avLst/>
            </a:prstGeom>
            <a:solidFill>
              <a:srgbClr val="FF7C8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7C80"/>
                </a:solidFill>
              </a:endParaRPr>
            </a:p>
          </p:txBody>
        </p:sp>
        <p:sp>
          <p:nvSpPr>
            <p:cNvPr id="9" name="楕円 8"/>
            <p:cNvSpPr/>
            <p:nvPr/>
          </p:nvSpPr>
          <p:spPr>
            <a:xfrm>
              <a:off x="2520000" y="1609724"/>
              <a:ext cx="5040000" cy="5040000"/>
            </a:xfrm>
            <a:prstGeom prst="ellipse">
              <a:avLst/>
            </a:prstGeom>
            <a:solidFill>
              <a:srgbClr val="CBE626">
                <a:alpha val="60000"/>
              </a:srgbClr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7C80"/>
                </a:solidFill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1069735" y="3772335"/>
            <a:ext cx="19645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smtClean="0"/>
              <a:t>大事故の可能性</a:t>
            </a:r>
            <a:endParaRPr kumimoji="1" lang="ja-JP" altLang="en-US" sz="20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24758" y="3772770"/>
            <a:ext cx="2523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smtClean="0"/>
              <a:t>温室効果ガスの排出</a:t>
            </a:r>
            <a:endParaRPr kumimoji="1" lang="ja-JP" altLang="en-US" sz="200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74147" y="3772335"/>
            <a:ext cx="1810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smtClean="0"/>
              <a:t>輸入への依存</a:t>
            </a:r>
            <a:endParaRPr kumimoji="1" lang="ja-JP" altLang="en-US" sz="200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2000" y="3195855"/>
            <a:ext cx="677108" cy="15222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smtClean="0">
                <a:solidFill>
                  <a:srgbClr val="FF0000"/>
                </a:solidFill>
              </a:rPr>
              <a:t>原子力</a:t>
            </a:r>
            <a:endParaRPr kumimoji="1" lang="ja-JP" altLang="en-US" sz="320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394892" y="3014220"/>
            <a:ext cx="677108" cy="18985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3200" smtClean="0">
                <a:solidFill>
                  <a:schemeClr val="tx2"/>
                </a:solidFill>
              </a:rPr>
              <a:t>化石燃料</a:t>
            </a:r>
            <a:endParaRPr kumimoji="1" lang="ja-JP" altLang="en-US" sz="32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0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smtClean="0"/>
              <a:t>3</a:t>
            </a:r>
            <a:r>
              <a:rPr kumimoji="1" lang="ja-JP" altLang="en-US" sz="3600" smtClean="0"/>
              <a:t>　既存のエネルギーの問題点と解決策</a:t>
            </a:r>
            <a:r>
              <a:rPr kumimoji="1" lang="en-US" altLang="ja-JP" sz="3600" smtClean="0"/>
              <a:t/>
            </a:r>
            <a:br>
              <a:rPr kumimoji="1" lang="en-US" altLang="ja-JP" sz="3600" smtClean="0"/>
            </a:br>
            <a:r>
              <a:rPr kumimoji="1" lang="en-US" altLang="ja-JP" sz="3600" smtClean="0"/>
              <a:t>3-2</a:t>
            </a:r>
            <a:r>
              <a:rPr kumimoji="1" lang="ja-JP" altLang="en-US" sz="3600" smtClean="0"/>
              <a:t>　エネルギー使用に対する立場</a:t>
            </a:r>
            <a:endParaRPr kumimoji="1" lang="ja-JP" altLang="en-US" sz="360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smtClean="0"/>
              <a:t>（１） </a:t>
            </a:r>
            <a:r>
              <a:rPr kumimoji="1" lang="en-US" altLang="ja-JP" smtClean="0"/>
              <a:t>×</a:t>
            </a:r>
            <a:r>
              <a:rPr kumimoji="1" lang="ja-JP" altLang="en-US" smtClean="0"/>
              <a:t>化石燃料</a:t>
            </a:r>
            <a:endParaRPr lang="en-US" altLang="ja-JP" smtClean="0"/>
          </a:p>
          <a:p>
            <a:pPr marL="1714500" lvl="5" indent="0">
              <a:buNone/>
            </a:pPr>
            <a:r>
              <a:rPr lang="ja-JP" altLang="en-US" sz="3200"/>
              <a:t>→</a:t>
            </a:r>
            <a:r>
              <a:rPr kumimoji="1" lang="ja-JP" altLang="en-US" sz="3200" smtClean="0"/>
              <a:t>原子力</a:t>
            </a:r>
            <a:r>
              <a:rPr lang="ja-JP" altLang="en-US" sz="3200"/>
              <a:t>／</a:t>
            </a:r>
            <a:r>
              <a:rPr kumimoji="1" lang="ja-JP" altLang="en-US" sz="3200" smtClean="0"/>
              <a:t>他のエネルギー</a:t>
            </a:r>
            <a:endParaRPr kumimoji="1" lang="en-US" altLang="ja-JP" sz="3200" smtClean="0"/>
          </a:p>
          <a:p>
            <a:pPr marL="0" indent="0">
              <a:buNone/>
            </a:pPr>
            <a:r>
              <a:rPr lang="ja-JP" altLang="en-US" smtClean="0"/>
              <a:t>（２） </a:t>
            </a:r>
            <a:r>
              <a:rPr lang="en-US" altLang="ja-JP" smtClean="0"/>
              <a:t>×</a:t>
            </a:r>
            <a:r>
              <a:rPr lang="ja-JP" altLang="en-US" smtClean="0"/>
              <a:t>原子力</a:t>
            </a:r>
            <a:endParaRPr lang="en-US" altLang="ja-JP" smtClean="0"/>
          </a:p>
          <a:p>
            <a:pPr marL="1714500" lvl="5" indent="0">
              <a:buNone/>
            </a:pPr>
            <a:r>
              <a:rPr lang="ja-JP" altLang="en-US" sz="3200"/>
              <a:t>→</a:t>
            </a:r>
            <a:r>
              <a:rPr lang="ja-JP" altLang="en-US" sz="3200" smtClean="0"/>
              <a:t>化石燃料／他のエネルギー</a:t>
            </a:r>
            <a:endParaRPr lang="en-US" altLang="ja-JP" sz="3200" smtClean="0"/>
          </a:p>
          <a:p>
            <a:pPr marL="0" indent="0">
              <a:buNone/>
            </a:pPr>
            <a:r>
              <a:rPr lang="ja-JP" altLang="en-US" smtClean="0"/>
              <a:t>（３） </a:t>
            </a:r>
            <a:r>
              <a:rPr lang="en-US" altLang="ja-JP"/>
              <a:t>×</a:t>
            </a:r>
            <a:r>
              <a:rPr lang="ja-JP" altLang="en-US"/>
              <a:t>化石</a:t>
            </a:r>
            <a:r>
              <a:rPr lang="ja-JP" altLang="en-US" smtClean="0"/>
              <a:t>燃料・原子力</a:t>
            </a:r>
            <a:endParaRPr lang="en-US" altLang="ja-JP"/>
          </a:p>
          <a:p>
            <a:pPr marL="1714500" lvl="5" indent="0">
              <a:buNone/>
            </a:pPr>
            <a:r>
              <a:rPr lang="ja-JP" altLang="en-US" sz="3200" smtClean="0"/>
              <a:t>→他</a:t>
            </a:r>
            <a:r>
              <a:rPr lang="ja-JP" altLang="en-US" sz="3200"/>
              <a:t>のエネルギー</a:t>
            </a:r>
            <a:endParaRPr lang="en-US" altLang="ja-JP" sz="3200"/>
          </a:p>
          <a:p>
            <a:pPr marL="1714500" lvl="5" indent="0">
              <a:buNone/>
            </a:pPr>
            <a:endParaRPr lang="en-US" altLang="ja-JP" sz="3200" smtClean="0"/>
          </a:p>
          <a:p>
            <a:pPr marL="1714500" lvl="5" indent="0">
              <a:buNone/>
            </a:pPr>
            <a:endParaRPr kumimoji="1" lang="en-US" altLang="ja-JP" sz="3200" smtClean="0"/>
          </a:p>
          <a:p>
            <a:pPr marL="0" indent="0">
              <a:buNone/>
            </a:pP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79FA0-57ED-494A-B915-1E746C56D8F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25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476</Words>
  <Application>Microsoft Office PowerPoint</Application>
  <PresentationFormat>画面に合わせる (4:3)</PresentationFormat>
  <Paragraphs>109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0" baseType="lpstr">
      <vt:lpstr>等线</vt:lpstr>
      <vt:lpstr>游ゴシック</vt:lpstr>
      <vt:lpstr>游ゴシック Light</vt:lpstr>
      <vt:lpstr>Arial</vt:lpstr>
      <vt:lpstr>Wingdings</vt:lpstr>
      <vt:lpstr>Office テーマ</vt:lpstr>
      <vt:lpstr>再生可能エネルギーの 現状と展望</vt:lpstr>
      <vt:lpstr>はじめに 今回の課題とプレゼンテーションテーマ</vt:lpstr>
      <vt:lpstr>1　再生可能エネルギーへの注目 1-1　用語への注目度</vt:lpstr>
      <vt:lpstr>1　再生可能エネルギーへの注目 1-2　主な解説書</vt:lpstr>
      <vt:lpstr>2　再生可能エネルギーの現状 2-1　エネルギー別発電量の現状</vt:lpstr>
      <vt:lpstr>2　再生可能エネルギーの現状 2-2　再生可能エネルギー注目時期</vt:lpstr>
      <vt:lpstr>2　再生可能エネルギーの現状 2-2　再生可能エネルギー注目時期</vt:lpstr>
      <vt:lpstr>3　既存のエネルギーの問題点と解決策 3-1　既存のエネルギー資源のリスク</vt:lpstr>
      <vt:lpstr>3　既存のエネルギーの問題点と解決策 3-2　エネルギー使用に対する立場</vt:lpstr>
      <vt:lpstr>3　既存のエネルギーの問題点と解決策 3-3　リスクの優先順位と比較の困難さ</vt:lpstr>
      <vt:lpstr>4　再生可能エネルギーの現実的可能性 4-1　既存エネルギーとの比較</vt:lpstr>
      <vt:lpstr>4　再生可能エネルギーの現実的可能性 4-2　導入に際して必要な事柄</vt:lpstr>
      <vt:lpstr>おわりに 再生可能エネルギーの展望</vt:lpstr>
      <vt:lpstr>参考文献</vt:lpstr>
    </vt:vector>
  </TitlesOfParts>
  <Company>株式会社ワークアカデミー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再生可能エネルギーの現状と展望</dc:title>
  <dc:creator>noa出版</dc:creator>
  <cp:lastModifiedBy>noa出版</cp:lastModifiedBy>
  <cp:revision>32</cp:revision>
  <dcterms:created xsi:type="dcterms:W3CDTF">2016-12-22T05:25:01Z</dcterms:created>
  <dcterms:modified xsi:type="dcterms:W3CDTF">2017-01-10T08:55:59Z</dcterms:modified>
</cp:coreProperties>
</file>