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6139" autoAdjust="0"/>
  </p:normalViewPr>
  <p:slideViewPr>
    <p:cSldViewPr snapToGrid="0">
      <p:cViewPr varScale="1">
        <p:scale>
          <a:sx n="101" d="100"/>
          <a:sy n="101" d="100"/>
        </p:scale>
        <p:origin x="126" y="156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a&#20986;&#29256;\Dropbox%20(&#12527;&#12540;&#12463;&#12450;&#12459;&#12487;&#12511;&#12540;)\@&#22806;&#27880;&#12450;&#12523;&#12496;&#12452;&#12488;&#12473;&#12479;&#12483;&#12501;\%23&#20316;&#26989;&#20013;\Office2016\&#12450;&#12459;&#12487;&#12511;&#12483;&#12463;&#24773;&#22577;&#12522;&#12486;&#12521;&#12471;&#12540;_Office2016&#23550;&#24540;\&#12450;&#12459;&#12487;&#12511;&#12483;&#12463;&#24773;&#22577;&#12522;&#12486;&#12521;&#12471;&#12540;2016&#25945;&#26448;&#12487;&#12540;&#12479;\&#12450;&#12459;&#12487;&#12511;&#12483;&#12463;&#24773;&#22577;&#12522;&#12486;&#12521;&#12471;&#12540;\&#38598;&#35336;&#32080;&#2652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a&#20986;&#29256;\Dropbox%20(&#12527;&#12540;&#12463;&#12450;&#12459;&#12487;&#12511;&#12540;)\@&#22806;&#27880;&#12450;&#12523;&#12496;&#12452;&#12488;&#12473;&#12479;&#12483;&#12501;\%23&#20316;&#26989;&#20013;\Office2016\&#12450;&#12459;&#12487;&#12511;&#12483;&#12463;&#24773;&#22577;&#12522;&#12486;&#12521;&#12471;&#12540;_Office2016&#23550;&#24540;\&#12450;&#12459;&#12487;&#12511;&#12483;&#12463;&#24773;&#22577;&#12522;&#12486;&#12521;&#12471;&#12540;2016&#25945;&#26448;&#12487;&#12540;&#12479;\&#12450;&#12459;&#12487;&#12511;&#12483;&#12463;&#24773;&#22577;&#12522;&#12486;&#12521;&#12471;&#12540;\&#38598;&#35336;&#32080;&#2652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a&#20986;&#29256;\Dropbox%20(&#12527;&#12540;&#12463;&#12450;&#12459;&#12487;&#12511;&#12540;)\@&#22806;&#27880;&#12450;&#12523;&#12496;&#12452;&#12488;&#12473;&#12479;&#12483;&#12501;\%23&#20316;&#26989;&#20013;\Office2016\&#12450;&#12459;&#12487;&#12511;&#12483;&#12463;&#24773;&#22577;&#12522;&#12486;&#12521;&#12471;&#12540;_Office2016&#23550;&#24540;\&#12450;&#12459;&#12487;&#12511;&#12483;&#12463;&#24773;&#22577;&#12522;&#12486;&#12521;&#12471;&#12540;2016&#25945;&#26448;&#12487;&#12540;&#12479;\&#12450;&#12459;&#12487;&#12511;&#12483;&#12463;&#24773;&#22577;&#12522;&#12486;&#12521;&#12471;&#12540;\&#38598;&#35336;&#32080;&#26524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oa&#20986;&#29256;\Dropbox%20(&#12527;&#12540;&#12463;&#12450;&#12459;&#12487;&#12511;&#12540;)\@&#22806;&#27880;&#12450;&#12523;&#12496;&#12452;&#12488;&#12473;&#12479;&#12483;&#12501;\%23&#20316;&#26989;&#20013;\Office2016\&#12450;&#12459;&#12487;&#12511;&#12483;&#12463;&#24773;&#22577;&#12522;&#12486;&#12521;&#12471;&#12540;_Office2016&#23550;&#24540;\&#12450;&#12459;&#12487;&#12511;&#12483;&#12463;&#24773;&#22577;&#12522;&#12486;&#12521;&#12471;&#12540;2016&#25945;&#26448;&#12487;&#12540;&#12479;\&#12450;&#12459;&#12487;&#12511;&#12483;&#12463;&#24773;&#22577;&#12522;&#12486;&#12521;&#12471;&#12540;\&#38598;&#35336;&#32080;&#26524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情報媒体別のカタカナ語認知度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'アンケート結果 (2)'!$AQ$8</c:f>
              <c:strCache>
                <c:ptCount val="1"/>
                <c:pt idx="0">
                  <c:v>説明できる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'アンケート結果 (2)'!$AP$9:$AP$12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'アンケート結果 (2)'!$AQ$9:$AQ$12</c:f>
              <c:numCache>
                <c:formatCode>0.0%</c:formatCode>
                <c:ptCount val="4"/>
                <c:pt idx="0">
                  <c:v>4.3209876543209874E-2</c:v>
                </c:pt>
                <c:pt idx="1">
                  <c:v>9.7701149425287362E-2</c:v>
                </c:pt>
                <c:pt idx="2">
                  <c:v>0.104</c:v>
                </c:pt>
                <c:pt idx="3">
                  <c:v>0.20175438596491227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BD-4B0E-8ED7-ACAFFCE38156}"/>
            </c:ext>
          </c:extLst>
        </c:ser>
        <c:ser>
          <c:idx val="1"/>
          <c:order val="1"/>
          <c:tx>
            <c:strRef>
              <c:f>'アンケート結果 (2)'!$AR$8</c:f>
              <c:strCache>
                <c:ptCount val="1"/>
                <c:pt idx="0">
                  <c:v>何となく分かる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'アンケート結果 (2)'!$AP$9:$AP$12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'アンケート結果 (2)'!$AR$9:$AR$12</c:f>
              <c:numCache>
                <c:formatCode>0.0%</c:formatCode>
                <c:ptCount val="4"/>
                <c:pt idx="0">
                  <c:v>0.14074074074074075</c:v>
                </c:pt>
                <c:pt idx="1">
                  <c:v>0.19425287356321838</c:v>
                </c:pt>
                <c:pt idx="2">
                  <c:v>0.22133333333333333</c:v>
                </c:pt>
                <c:pt idx="3">
                  <c:v>0.25087719298245614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BD-4B0E-8ED7-ACAFFCE38156}"/>
            </c:ext>
          </c:extLst>
        </c:ser>
        <c:ser>
          <c:idx val="2"/>
          <c:order val="2"/>
          <c:tx>
            <c:strRef>
              <c:f>'アンケート結果 (2)'!$AS$8</c:f>
              <c:strCache>
                <c:ptCount val="1"/>
                <c:pt idx="0">
                  <c:v>聞いたことがある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'アンケート結果 (2)'!$AP$9:$AP$12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'アンケート結果 (2)'!$AS$9:$AS$12</c:f>
              <c:numCache>
                <c:formatCode>0.0%</c:formatCode>
                <c:ptCount val="4"/>
                <c:pt idx="0">
                  <c:v>0.16666666666666666</c:v>
                </c:pt>
                <c:pt idx="1">
                  <c:v>0.23678160919540231</c:v>
                </c:pt>
                <c:pt idx="2">
                  <c:v>0.23466666666666666</c:v>
                </c:pt>
                <c:pt idx="3">
                  <c:v>0.22807017543859648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BD-4B0E-8ED7-ACAFFCE38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529376"/>
        <c:axId val="966526464"/>
      </c:barChart>
      <c:catAx>
        <c:axId val="96652937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6464"/>
        <c:crosses val="autoZero"/>
        <c:auto val="1"/>
        <c:lblAlgn val="ctr"/>
        <c:lblOffset val="100"/>
        <c:noMultiLvlLbl val="0"/>
      </c:catAx>
      <c:valAx>
        <c:axId val="966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937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情報媒体別のカタカナ語認知度</a:t>
            </a:r>
            <a:r>
              <a:rPr lang="en-US" altLang="ja-JP" dirty="0"/>
              <a:t>(A</a:t>
            </a:r>
            <a:r>
              <a:rPr lang="ja-JP" altLang="en-US" dirty="0"/>
              <a:t>群</a:t>
            </a:r>
            <a:r>
              <a:rPr lang="en-US" altLang="ja-JP" dirty="0"/>
              <a:t>)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A群!$W$8</c:f>
              <c:strCache>
                <c:ptCount val="1"/>
                <c:pt idx="0">
                  <c:v>説明できる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A群!$W$9:$W$12</c:f>
              <c:numCache>
                <c:formatCode>0.0%</c:formatCode>
                <c:ptCount val="4"/>
                <c:pt idx="0">
                  <c:v>0.1037037037037037</c:v>
                </c:pt>
                <c:pt idx="1">
                  <c:v>0.2</c:v>
                </c:pt>
                <c:pt idx="2">
                  <c:v>0.21199999999999999</c:v>
                </c:pt>
                <c:pt idx="3">
                  <c:v>0.37894736842105264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A0-4582-BCDC-E0BB0E1D85EB}"/>
            </c:ext>
          </c:extLst>
        </c:ser>
        <c:ser>
          <c:idx val="1"/>
          <c:order val="1"/>
          <c:tx>
            <c:strRef>
              <c:f>A群!$X$8</c:f>
              <c:strCache>
                <c:ptCount val="1"/>
                <c:pt idx="0">
                  <c:v>何となく分かる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A群!$X$9:$X$12</c:f>
              <c:numCache>
                <c:formatCode>0.0%</c:formatCode>
                <c:ptCount val="4"/>
                <c:pt idx="0">
                  <c:v>0.3</c:v>
                </c:pt>
                <c:pt idx="1">
                  <c:v>0.33103448275862069</c:v>
                </c:pt>
                <c:pt idx="2">
                  <c:v>0.39200000000000002</c:v>
                </c:pt>
                <c:pt idx="3">
                  <c:v>0.31578947368421051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A0-4582-BCDC-E0BB0E1D85EB}"/>
            </c:ext>
          </c:extLst>
        </c:ser>
        <c:ser>
          <c:idx val="2"/>
          <c:order val="2"/>
          <c:tx>
            <c:strRef>
              <c:f>A群!$Y$8</c:f>
              <c:strCache>
                <c:ptCount val="1"/>
                <c:pt idx="0">
                  <c:v>聞いたことがある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A群!$V$9:$V$12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A群!$Y$9:$Y$12</c:f>
              <c:numCache>
                <c:formatCode>0.0%</c:formatCode>
                <c:ptCount val="4"/>
                <c:pt idx="0">
                  <c:v>0.29629629629629628</c:v>
                </c:pt>
                <c:pt idx="1">
                  <c:v>0.30344827586206896</c:v>
                </c:pt>
                <c:pt idx="2">
                  <c:v>0.27200000000000002</c:v>
                </c:pt>
                <c:pt idx="3">
                  <c:v>0.23684210526315788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A0-4582-BCDC-E0BB0E1D85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529376"/>
        <c:axId val="966526464"/>
      </c:barChart>
      <c:catAx>
        <c:axId val="96652937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6464"/>
        <c:crosses val="autoZero"/>
        <c:auto val="1"/>
        <c:lblAlgn val="ctr"/>
        <c:lblOffset val="100"/>
        <c:noMultiLvlLbl val="0"/>
      </c:catAx>
      <c:valAx>
        <c:axId val="966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937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情報媒体別のカタカナ語認知度</a:t>
            </a:r>
            <a:r>
              <a:rPr lang="en-US" altLang="ja-JP" dirty="0"/>
              <a:t>(B</a:t>
            </a:r>
            <a:r>
              <a:rPr lang="ja-JP" altLang="en-US" dirty="0"/>
              <a:t>群</a:t>
            </a:r>
            <a:r>
              <a:rPr lang="en-US" altLang="ja-JP" dirty="0"/>
              <a:t>)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B群!$W$8</c:f>
              <c:strCache>
                <c:ptCount val="1"/>
                <c:pt idx="0">
                  <c:v>説明できる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B群!$V$9:$V$12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B群!$W$9:$W$12</c:f>
              <c:numCache>
                <c:formatCode>0.0%</c:formatCode>
                <c:ptCount val="4"/>
                <c:pt idx="0">
                  <c:v>1.8518518518518517E-2</c:v>
                </c:pt>
                <c:pt idx="1">
                  <c:v>8.2758620689655171E-2</c:v>
                </c:pt>
                <c:pt idx="2">
                  <c:v>8.7999999999999995E-2</c:v>
                </c:pt>
                <c:pt idx="3">
                  <c:v>0.18947368421052632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B-4809-B308-01739A945E2F}"/>
            </c:ext>
          </c:extLst>
        </c:ser>
        <c:ser>
          <c:idx val="1"/>
          <c:order val="1"/>
          <c:tx>
            <c:strRef>
              <c:f>B群!$X$8</c:f>
              <c:strCache>
                <c:ptCount val="1"/>
                <c:pt idx="0">
                  <c:v>何となく分かる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B群!$V$9:$V$12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B群!$X$9:$X$12</c:f>
              <c:numCache>
                <c:formatCode>0.0%</c:formatCode>
                <c:ptCount val="4"/>
                <c:pt idx="0">
                  <c:v>8.8888888888888892E-2</c:v>
                </c:pt>
                <c:pt idx="1">
                  <c:v>0.21724137931034482</c:v>
                </c:pt>
                <c:pt idx="2">
                  <c:v>0.22800000000000001</c:v>
                </c:pt>
                <c:pt idx="3">
                  <c:v>0.32105263157894737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EB-4809-B308-01739A945E2F}"/>
            </c:ext>
          </c:extLst>
        </c:ser>
        <c:ser>
          <c:idx val="2"/>
          <c:order val="2"/>
          <c:tx>
            <c:strRef>
              <c:f>B群!$Y$8</c:f>
              <c:strCache>
                <c:ptCount val="1"/>
                <c:pt idx="0">
                  <c:v>聞いたことがある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B群!$V$9:$V$12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B群!$Y$9:$Y$12</c:f>
              <c:numCache>
                <c:formatCode>0.0%</c:formatCode>
                <c:ptCount val="4"/>
                <c:pt idx="0">
                  <c:v>0.14074074074074075</c:v>
                </c:pt>
                <c:pt idx="1">
                  <c:v>0.31724137931034485</c:v>
                </c:pt>
                <c:pt idx="2">
                  <c:v>0.34799999999999998</c:v>
                </c:pt>
                <c:pt idx="3">
                  <c:v>0.30526315789473685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DEB-4809-B308-01739A945E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529376"/>
        <c:axId val="966526464"/>
      </c:barChart>
      <c:catAx>
        <c:axId val="96652937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6464"/>
        <c:crosses val="autoZero"/>
        <c:auto val="1"/>
        <c:lblAlgn val="ctr"/>
        <c:lblOffset val="100"/>
        <c:noMultiLvlLbl val="0"/>
      </c:catAx>
      <c:valAx>
        <c:axId val="966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937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情報媒体別のカタカナ語認知度</a:t>
            </a:r>
            <a:r>
              <a:rPr lang="en-US" altLang="ja-JP" dirty="0"/>
              <a:t>(C</a:t>
            </a:r>
            <a:r>
              <a:rPr lang="ja-JP" altLang="en-US" dirty="0"/>
              <a:t>群</a:t>
            </a:r>
            <a:r>
              <a:rPr lang="en-US" altLang="ja-JP" dirty="0"/>
              <a:t>)</a:t>
            </a:r>
            <a:endParaRPr lang="ja-JP" alt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C群!$W$8</c:f>
              <c:strCache>
                <c:ptCount val="1"/>
                <c:pt idx="0">
                  <c:v>説明できる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C群!$V$9:$V$12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C群!$W$9:$W$12</c:f>
              <c:numCache>
                <c:formatCode>0.0%</c:formatCode>
                <c:ptCount val="4"/>
                <c:pt idx="0">
                  <c:v>7.4074074074074077E-3</c:v>
                </c:pt>
                <c:pt idx="1">
                  <c:v>1.0344827586206896E-2</c:v>
                </c:pt>
                <c:pt idx="2">
                  <c:v>1.2E-2</c:v>
                </c:pt>
                <c:pt idx="3">
                  <c:v>3.6842105263157891E-2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9A-46BF-89D5-5A43EAD1BF03}"/>
            </c:ext>
          </c:extLst>
        </c:ser>
        <c:ser>
          <c:idx val="1"/>
          <c:order val="1"/>
          <c:tx>
            <c:strRef>
              <c:f>C群!$X$8</c:f>
              <c:strCache>
                <c:ptCount val="1"/>
                <c:pt idx="0">
                  <c:v>何となく分かる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C群!$V$9:$V$12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C群!$X$9:$X$12</c:f>
              <c:numCache>
                <c:formatCode>0.0%</c:formatCode>
                <c:ptCount val="4"/>
                <c:pt idx="0">
                  <c:v>3.3333333333333333E-2</c:v>
                </c:pt>
                <c:pt idx="1">
                  <c:v>3.4482758620689655E-2</c:v>
                </c:pt>
                <c:pt idx="2">
                  <c:v>4.3999999999999997E-2</c:v>
                </c:pt>
                <c:pt idx="3">
                  <c:v>0.11578947368421053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9A-46BF-89D5-5A43EAD1BF03}"/>
            </c:ext>
          </c:extLst>
        </c:ser>
        <c:ser>
          <c:idx val="2"/>
          <c:order val="2"/>
          <c:tx>
            <c:strRef>
              <c:f>C群!$Y$8</c:f>
              <c:strCache>
                <c:ptCount val="1"/>
                <c:pt idx="0">
                  <c:v>聞いたことがある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C群!$V$9:$V$12</c:f>
              <c:strCache>
                <c:ptCount val="4"/>
                <c:pt idx="0">
                  <c:v>無し</c:v>
                </c:pt>
                <c:pt idx="1">
                  <c:v>テレビ</c:v>
                </c:pt>
                <c:pt idx="2">
                  <c:v>新聞</c:v>
                </c:pt>
                <c:pt idx="3">
                  <c:v>両方</c:v>
                </c:pt>
              </c:strCache>
            </c:strRef>
          </c:cat>
          <c:val>
            <c:numRef>
              <c:f>C群!$Y$9:$Y$12</c:f>
              <c:numCache>
                <c:formatCode>0.0%</c:formatCode>
                <c:ptCount val="4"/>
                <c:pt idx="0">
                  <c:v>6.2962962962962957E-2</c:v>
                </c:pt>
                <c:pt idx="1">
                  <c:v>8.9655172413793102E-2</c:v>
                </c:pt>
                <c:pt idx="2">
                  <c:v>8.4000000000000005E-2</c:v>
                </c:pt>
                <c:pt idx="3">
                  <c:v>0.14210526315789473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9A-46BF-89D5-5A43EAD1BF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529376"/>
        <c:axId val="966526464"/>
      </c:barChart>
      <c:catAx>
        <c:axId val="966529376"/>
        <c:scaling>
          <c:orientation val="maxMin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6464"/>
        <c:crosses val="autoZero"/>
        <c:auto val="1"/>
        <c:lblAlgn val="ctr"/>
        <c:lblOffset val="100"/>
        <c:noMultiLvlLbl val="0"/>
      </c:catAx>
      <c:valAx>
        <c:axId val="966526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96652937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3EB3C9-EA45-4952-8556-013BA62836B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3C0B4271-542D-4926-9DD8-CA46F80EFD61}">
      <dgm:prSet phldrT="[テキスト]"/>
      <dgm:spPr/>
      <dgm:t>
        <a:bodyPr/>
        <a:lstStyle/>
        <a:p>
          <a:r>
            <a:rPr kumimoji="1" lang="ja-JP" altLang="en-US" dirty="0" smtClean="0"/>
            <a:t>仮説</a:t>
          </a:r>
          <a:r>
            <a:rPr kumimoji="1" lang="en-US" altLang="ja-JP" dirty="0" smtClean="0"/>
            <a:t>1</a:t>
          </a:r>
          <a:endParaRPr kumimoji="1" lang="ja-JP" altLang="en-US" dirty="0"/>
        </a:p>
      </dgm:t>
    </dgm:pt>
    <dgm:pt modelId="{2FB32D5D-C36F-40F1-9DF4-D4E8BE07EE73}" type="parTrans" cxnId="{D71C60D8-C8FB-411F-9A1E-B0A04C215665}">
      <dgm:prSet/>
      <dgm:spPr/>
      <dgm:t>
        <a:bodyPr/>
        <a:lstStyle/>
        <a:p>
          <a:endParaRPr kumimoji="1" lang="ja-JP" altLang="en-US"/>
        </a:p>
      </dgm:t>
    </dgm:pt>
    <dgm:pt modelId="{7E2D77CB-6ECC-4352-B2A1-6620ED4127E7}" type="sibTrans" cxnId="{D71C60D8-C8FB-411F-9A1E-B0A04C215665}">
      <dgm:prSet/>
      <dgm:spPr/>
      <dgm:t>
        <a:bodyPr/>
        <a:lstStyle/>
        <a:p>
          <a:endParaRPr kumimoji="1" lang="ja-JP" altLang="en-US"/>
        </a:p>
      </dgm:t>
    </dgm:pt>
    <dgm:pt modelId="{7C4AEF6E-05D5-41CE-A554-EA106F7BA1F1}">
      <dgm:prSet phldrT="[テキスト]"/>
      <dgm:spPr/>
      <dgm:t>
        <a:bodyPr/>
        <a:lstStyle/>
        <a:p>
          <a:r>
            <a:rPr kumimoji="1" lang="ja-JP" altLang="en-US" dirty="0" smtClean="0"/>
            <a:t>仮説</a:t>
          </a:r>
          <a:r>
            <a:rPr kumimoji="1" lang="en-US" altLang="ja-JP" dirty="0" smtClean="0"/>
            <a:t>2</a:t>
          </a:r>
          <a:endParaRPr kumimoji="1" lang="ja-JP" altLang="en-US" dirty="0"/>
        </a:p>
      </dgm:t>
    </dgm:pt>
    <dgm:pt modelId="{896A8614-BC09-4855-8B40-E694608FC992}" type="parTrans" cxnId="{94A0A128-3833-4265-98BB-36AAB52655A7}">
      <dgm:prSet/>
      <dgm:spPr/>
      <dgm:t>
        <a:bodyPr/>
        <a:lstStyle/>
        <a:p>
          <a:endParaRPr kumimoji="1" lang="ja-JP" altLang="en-US"/>
        </a:p>
      </dgm:t>
    </dgm:pt>
    <dgm:pt modelId="{2F44EE38-44CE-48B9-AB84-DABE3D306B6B}" type="sibTrans" cxnId="{94A0A128-3833-4265-98BB-36AAB52655A7}">
      <dgm:prSet/>
      <dgm:spPr/>
      <dgm:t>
        <a:bodyPr/>
        <a:lstStyle/>
        <a:p>
          <a:endParaRPr kumimoji="1" lang="ja-JP" altLang="en-US"/>
        </a:p>
      </dgm:t>
    </dgm:pt>
    <dgm:pt modelId="{8E73BA3F-B0C6-4521-A2A4-4A91E3DF1718}">
      <dgm:prSet/>
      <dgm:spPr/>
      <dgm:t>
        <a:bodyPr/>
        <a:lstStyle/>
        <a:p>
          <a:r>
            <a:rPr kumimoji="1" lang="ja-JP" altLang="en-US" dirty="0" smtClean="0"/>
            <a:t>普段から新聞やテレビのニュースなどから頻繁に情報を得ている人は、カタカナ語を多く知っている</a:t>
          </a:r>
          <a:endParaRPr kumimoji="1" lang="ja-JP" altLang="en-US" dirty="0"/>
        </a:p>
      </dgm:t>
    </dgm:pt>
    <dgm:pt modelId="{D1ABC1D8-4D39-4B90-9F54-0EB1BE25EB79}" type="parTrans" cxnId="{BCDFDE45-5F51-463F-860D-CFAF271F90DE}">
      <dgm:prSet/>
      <dgm:spPr/>
      <dgm:t>
        <a:bodyPr/>
        <a:lstStyle/>
        <a:p>
          <a:endParaRPr kumimoji="1" lang="ja-JP" altLang="en-US"/>
        </a:p>
      </dgm:t>
    </dgm:pt>
    <dgm:pt modelId="{C73FC097-2BC9-4853-95B5-A5FDE2E80B22}" type="sibTrans" cxnId="{BCDFDE45-5F51-463F-860D-CFAF271F90DE}">
      <dgm:prSet/>
      <dgm:spPr/>
      <dgm:t>
        <a:bodyPr/>
        <a:lstStyle/>
        <a:p>
          <a:endParaRPr kumimoji="1" lang="ja-JP" altLang="en-US"/>
        </a:p>
      </dgm:t>
    </dgm:pt>
    <dgm:pt modelId="{D47784EB-B720-4E78-9A23-EB2102CC5841}">
      <dgm:prSet/>
      <dgm:spPr/>
      <dgm:t>
        <a:bodyPr/>
        <a:lstStyle/>
        <a:p>
          <a:r>
            <a:rPr kumimoji="1" lang="ja-JP" altLang="en-US" dirty="0" smtClean="0"/>
            <a:t>生活に密着していないカタカナ語ほど、ニュースなどの情報を得ているかどうかで、調査結果に差が出る</a:t>
          </a:r>
          <a:endParaRPr kumimoji="1" lang="ja-JP" altLang="en-US" dirty="0"/>
        </a:p>
      </dgm:t>
    </dgm:pt>
    <dgm:pt modelId="{BC8F879D-4A02-4941-A2F1-9D6E2833DB01}" type="parTrans" cxnId="{ED3E138E-61CD-41D4-A8E9-BC38F674FA27}">
      <dgm:prSet/>
      <dgm:spPr/>
      <dgm:t>
        <a:bodyPr/>
        <a:lstStyle/>
        <a:p>
          <a:endParaRPr kumimoji="1" lang="ja-JP" altLang="en-US"/>
        </a:p>
      </dgm:t>
    </dgm:pt>
    <dgm:pt modelId="{67752571-31AF-471E-A66A-17A876E529DF}" type="sibTrans" cxnId="{ED3E138E-61CD-41D4-A8E9-BC38F674FA27}">
      <dgm:prSet/>
      <dgm:spPr/>
      <dgm:t>
        <a:bodyPr/>
        <a:lstStyle/>
        <a:p>
          <a:endParaRPr kumimoji="1" lang="ja-JP" altLang="en-US"/>
        </a:p>
      </dgm:t>
    </dgm:pt>
    <dgm:pt modelId="{CC7F84CD-AD76-45AD-AE0B-D2B5FDA3B1D5}" type="pres">
      <dgm:prSet presAssocID="{C33EB3C9-EA45-4952-8556-013BA62836B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2B860E7-1720-4297-B361-DF6890CAE93A}" type="pres">
      <dgm:prSet presAssocID="{3C0B4271-542D-4926-9DD8-CA46F80EFD61}" presName="parentLin" presStyleCnt="0"/>
      <dgm:spPr/>
    </dgm:pt>
    <dgm:pt modelId="{0E4AC761-4FB2-422A-82C8-60EABE5FEFA1}" type="pres">
      <dgm:prSet presAssocID="{3C0B4271-542D-4926-9DD8-CA46F80EFD61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14A91BEB-8F19-49FB-9992-C7D1BE8A0FFE}" type="pres">
      <dgm:prSet presAssocID="{3C0B4271-542D-4926-9DD8-CA46F80EFD6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24E9853-BDD9-4A27-A4C9-FD2704C9D179}" type="pres">
      <dgm:prSet presAssocID="{3C0B4271-542D-4926-9DD8-CA46F80EFD61}" presName="negativeSpace" presStyleCnt="0"/>
      <dgm:spPr/>
    </dgm:pt>
    <dgm:pt modelId="{AD4FE5BB-9A7C-4FCB-A843-FDD9A2347A7B}" type="pres">
      <dgm:prSet presAssocID="{3C0B4271-542D-4926-9DD8-CA46F80EFD61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5B65977-02B8-40B9-8F25-554EACBD4968}" type="pres">
      <dgm:prSet presAssocID="{7E2D77CB-6ECC-4352-B2A1-6620ED4127E7}" presName="spaceBetweenRectangles" presStyleCnt="0"/>
      <dgm:spPr/>
    </dgm:pt>
    <dgm:pt modelId="{4AD782DB-FDE4-43BA-BF6A-7A7937AE6A64}" type="pres">
      <dgm:prSet presAssocID="{7C4AEF6E-05D5-41CE-A554-EA106F7BA1F1}" presName="parentLin" presStyleCnt="0"/>
      <dgm:spPr/>
    </dgm:pt>
    <dgm:pt modelId="{72B7F65D-63DD-448B-AA24-C41B14E1E514}" type="pres">
      <dgm:prSet presAssocID="{7C4AEF6E-05D5-41CE-A554-EA106F7BA1F1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9B14F331-1EC3-443A-94EA-E6EB45976DC3}" type="pres">
      <dgm:prSet presAssocID="{7C4AEF6E-05D5-41CE-A554-EA106F7BA1F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6B8FBC3-D2E0-4D5F-9F64-9CDF62299D59}" type="pres">
      <dgm:prSet presAssocID="{7C4AEF6E-05D5-41CE-A554-EA106F7BA1F1}" presName="negativeSpace" presStyleCnt="0"/>
      <dgm:spPr/>
    </dgm:pt>
    <dgm:pt modelId="{EB181447-D8AE-4991-9084-1D89398D9B57}" type="pres">
      <dgm:prSet presAssocID="{7C4AEF6E-05D5-41CE-A554-EA106F7BA1F1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CDFDE45-5F51-463F-860D-CFAF271F90DE}" srcId="{3C0B4271-542D-4926-9DD8-CA46F80EFD61}" destId="{8E73BA3F-B0C6-4521-A2A4-4A91E3DF1718}" srcOrd="0" destOrd="0" parTransId="{D1ABC1D8-4D39-4B90-9F54-0EB1BE25EB79}" sibTransId="{C73FC097-2BC9-4853-95B5-A5FDE2E80B22}"/>
    <dgm:cxn modelId="{ED3E138E-61CD-41D4-A8E9-BC38F674FA27}" srcId="{7C4AEF6E-05D5-41CE-A554-EA106F7BA1F1}" destId="{D47784EB-B720-4E78-9A23-EB2102CC5841}" srcOrd="0" destOrd="0" parTransId="{BC8F879D-4A02-4941-A2F1-9D6E2833DB01}" sibTransId="{67752571-31AF-471E-A66A-17A876E529DF}"/>
    <dgm:cxn modelId="{D71C60D8-C8FB-411F-9A1E-B0A04C215665}" srcId="{C33EB3C9-EA45-4952-8556-013BA62836B3}" destId="{3C0B4271-542D-4926-9DD8-CA46F80EFD61}" srcOrd="0" destOrd="0" parTransId="{2FB32D5D-C36F-40F1-9DF4-D4E8BE07EE73}" sibTransId="{7E2D77CB-6ECC-4352-B2A1-6620ED4127E7}"/>
    <dgm:cxn modelId="{50FA59AA-4347-4554-8CC1-4CD812365622}" type="presOf" srcId="{8E73BA3F-B0C6-4521-A2A4-4A91E3DF1718}" destId="{AD4FE5BB-9A7C-4FCB-A843-FDD9A2347A7B}" srcOrd="0" destOrd="0" presId="urn:microsoft.com/office/officeart/2005/8/layout/list1"/>
    <dgm:cxn modelId="{D7D4E58B-196D-4DF1-95DD-89B4269A2EEB}" type="presOf" srcId="{C33EB3C9-EA45-4952-8556-013BA62836B3}" destId="{CC7F84CD-AD76-45AD-AE0B-D2B5FDA3B1D5}" srcOrd="0" destOrd="0" presId="urn:microsoft.com/office/officeart/2005/8/layout/list1"/>
    <dgm:cxn modelId="{9CBB96D7-85D8-4FEB-BA92-44675440FDE6}" type="presOf" srcId="{7C4AEF6E-05D5-41CE-A554-EA106F7BA1F1}" destId="{9B14F331-1EC3-443A-94EA-E6EB45976DC3}" srcOrd="1" destOrd="0" presId="urn:microsoft.com/office/officeart/2005/8/layout/list1"/>
    <dgm:cxn modelId="{A03B2B1E-7DFB-48F8-AF35-3AE57D1976AE}" type="presOf" srcId="{3C0B4271-542D-4926-9DD8-CA46F80EFD61}" destId="{0E4AC761-4FB2-422A-82C8-60EABE5FEFA1}" srcOrd="0" destOrd="0" presId="urn:microsoft.com/office/officeart/2005/8/layout/list1"/>
    <dgm:cxn modelId="{DDCA8CC2-292A-40CB-B017-27804E6CF276}" type="presOf" srcId="{D47784EB-B720-4E78-9A23-EB2102CC5841}" destId="{EB181447-D8AE-4991-9084-1D89398D9B57}" srcOrd="0" destOrd="0" presId="urn:microsoft.com/office/officeart/2005/8/layout/list1"/>
    <dgm:cxn modelId="{752D7A2A-84DC-4932-85B0-0FB7FE074166}" type="presOf" srcId="{7C4AEF6E-05D5-41CE-A554-EA106F7BA1F1}" destId="{72B7F65D-63DD-448B-AA24-C41B14E1E514}" srcOrd="0" destOrd="0" presId="urn:microsoft.com/office/officeart/2005/8/layout/list1"/>
    <dgm:cxn modelId="{94A0A128-3833-4265-98BB-36AAB52655A7}" srcId="{C33EB3C9-EA45-4952-8556-013BA62836B3}" destId="{7C4AEF6E-05D5-41CE-A554-EA106F7BA1F1}" srcOrd="1" destOrd="0" parTransId="{896A8614-BC09-4855-8B40-E694608FC992}" sibTransId="{2F44EE38-44CE-48B9-AB84-DABE3D306B6B}"/>
    <dgm:cxn modelId="{3052EC5F-C509-4F26-90CA-59D7CE146156}" type="presOf" srcId="{3C0B4271-542D-4926-9DD8-CA46F80EFD61}" destId="{14A91BEB-8F19-49FB-9992-C7D1BE8A0FFE}" srcOrd="1" destOrd="0" presId="urn:microsoft.com/office/officeart/2005/8/layout/list1"/>
    <dgm:cxn modelId="{DFC94358-359C-4EEB-A4BD-BC3CEE4157B9}" type="presParOf" srcId="{CC7F84CD-AD76-45AD-AE0B-D2B5FDA3B1D5}" destId="{52B860E7-1720-4297-B361-DF6890CAE93A}" srcOrd="0" destOrd="0" presId="urn:microsoft.com/office/officeart/2005/8/layout/list1"/>
    <dgm:cxn modelId="{4A24120B-A700-48EE-A68A-969368736A7D}" type="presParOf" srcId="{52B860E7-1720-4297-B361-DF6890CAE93A}" destId="{0E4AC761-4FB2-422A-82C8-60EABE5FEFA1}" srcOrd="0" destOrd="0" presId="urn:microsoft.com/office/officeart/2005/8/layout/list1"/>
    <dgm:cxn modelId="{0FAD2155-A421-4707-91EB-40DDB5E9A1F5}" type="presParOf" srcId="{52B860E7-1720-4297-B361-DF6890CAE93A}" destId="{14A91BEB-8F19-49FB-9992-C7D1BE8A0FFE}" srcOrd="1" destOrd="0" presId="urn:microsoft.com/office/officeart/2005/8/layout/list1"/>
    <dgm:cxn modelId="{A611BF61-F780-449C-9EDB-3AAF87E4904D}" type="presParOf" srcId="{CC7F84CD-AD76-45AD-AE0B-D2B5FDA3B1D5}" destId="{824E9853-BDD9-4A27-A4C9-FD2704C9D179}" srcOrd="1" destOrd="0" presId="urn:microsoft.com/office/officeart/2005/8/layout/list1"/>
    <dgm:cxn modelId="{D6019C90-D901-42CD-BBFF-E0307B30D161}" type="presParOf" srcId="{CC7F84CD-AD76-45AD-AE0B-D2B5FDA3B1D5}" destId="{AD4FE5BB-9A7C-4FCB-A843-FDD9A2347A7B}" srcOrd="2" destOrd="0" presId="urn:microsoft.com/office/officeart/2005/8/layout/list1"/>
    <dgm:cxn modelId="{E6F526E2-A9B6-4282-BB3B-458324148F5D}" type="presParOf" srcId="{CC7F84CD-AD76-45AD-AE0B-D2B5FDA3B1D5}" destId="{35B65977-02B8-40B9-8F25-554EACBD4968}" srcOrd="3" destOrd="0" presId="urn:microsoft.com/office/officeart/2005/8/layout/list1"/>
    <dgm:cxn modelId="{BA3F777A-F5D0-4F37-8215-08B8590BFA6A}" type="presParOf" srcId="{CC7F84CD-AD76-45AD-AE0B-D2B5FDA3B1D5}" destId="{4AD782DB-FDE4-43BA-BF6A-7A7937AE6A64}" srcOrd="4" destOrd="0" presId="urn:microsoft.com/office/officeart/2005/8/layout/list1"/>
    <dgm:cxn modelId="{920FD0F6-2918-41EC-A634-2AC10A1D083D}" type="presParOf" srcId="{4AD782DB-FDE4-43BA-BF6A-7A7937AE6A64}" destId="{72B7F65D-63DD-448B-AA24-C41B14E1E514}" srcOrd="0" destOrd="0" presId="urn:microsoft.com/office/officeart/2005/8/layout/list1"/>
    <dgm:cxn modelId="{3AAC75BB-1A50-40E8-BB54-809B91686020}" type="presParOf" srcId="{4AD782DB-FDE4-43BA-BF6A-7A7937AE6A64}" destId="{9B14F331-1EC3-443A-94EA-E6EB45976DC3}" srcOrd="1" destOrd="0" presId="urn:microsoft.com/office/officeart/2005/8/layout/list1"/>
    <dgm:cxn modelId="{E6FF5C21-210E-43AF-8C31-275309CB8EBD}" type="presParOf" srcId="{CC7F84CD-AD76-45AD-AE0B-D2B5FDA3B1D5}" destId="{66B8FBC3-D2E0-4D5F-9F64-9CDF62299D59}" srcOrd="5" destOrd="0" presId="urn:microsoft.com/office/officeart/2005/8/layout/list1"/>
    <dgm:cxn modelId="{12B0FD5C-CD33-413A-8266-12F35A631A19}" type="presParOf" srcId="{CC7F84CD-AD76-45AD-AE0B-D2B5FDA3B1D5}" destId="{EB181447-D8AE-4991-9084-1D89398D9B5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8FC882-16C5-41AE-A3F2-8F3BDA2A9958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90CEA08-301D-469F-9A3A-AD101A10FCF2}">
      <dgm:prSet phldrT="[テキスト]"/>
      <dgm:spPr/>
      <dgm:t>
        <a:bodyPr/>
        <a:lstStyle/>
        <a:p>
          <a:r>
            <a:rPr kumimoji="1" lang="ja-JP" altLang="en-US" dirty="0" smtClean="0"/>
            <a:t>仮説</a:t>
          </a:r>
          <a:r>
            <a:rPr kumimoji="1" lang="en-US" altLang="ja-JP" dirty="0" smtClean="0"/>
            <a:t>1</a:t>
          </a:r>
          <a:endParaRPr kumimoji="1" lang="ja-JP" altLang="en-US" dirty="0"/>
        </a:p>
      </dgm:t>
    </dgm:pt>
    <dgm:pt modelId="{047C9075-DD26-4DF9-B180-33E1B7DA4B7D}" type="parTrans" cxnId="{5E9E84FB-6801-4E09-975E-5BD537C0EE4D}">
      <dgm:prSet/>
      <dgm:spPr/>
      <dgm:t>
        <a:bodyPr/>
        <a:lstStyle/>
        <a:p>
          <a:endParaRPr kumimoji="1" lang="ja-JP" altLang="en-US"/>
        </a:p>
      </dgm:t>
    </dgm:pt>
    <dgm:pt modelId="{00142022-3313-4FD2-B5C0-ECCCC2DE58F6}" type="sibTrans" cxnId="{5E9E84FB-6801-4E09-975E-5BD537C0EE4D}">
      <dgm:prSet/>
      <dgm:spPr/>
      <dgm:t>
        <a:bodyPr/>
        <a:lstStyle/>
        <a:p>
          <a:endParaRPr kumimoji="1" lang="ja-JP" altLang="en-US"/>
        </a:p>
      </dgm:t>
    </dgm:pt>
    <dgm:pt modelId="{F9F7047B-F426-4B68-A378-E9111DBFAA08}">
      <dgm:prSet phldrT="[テキスト]"/>
      <dgm:spPr/>
      <dgm:t>
        <a:bodyPr/>
        <a:lstStyle/>
        <a:p>
          <a:r>
            <a:rPr kumimoji="1" lang="ja-JP" altLang="en-US" smtClean="0"/>
            <a:t>考察</a:t>
          </a:r>
          <a:endParaRPr kumimoji="1" lang="ja-JP" altLang="en-US" dirty="0"/>
        </a:p>
      </dgm:t>
    </dgm:pt>
    <dgm:pt modelId="{E2AA976A-F040-4698-AD9D-69CE44F6135B}" type="parTrans" cxnId="{44AD2A87-2775-4491-9ECB-F47CDD98222F}">
      <dgm:prSet/>
      <dgm:spPr/>
      <dgm:t>
        <a:bodyPr/>
        <a:lstStyle/>
        <a:p>
          <a:endParaRPr kumimoji="1" lang="ja-JP" altLang="en-US"/>
        </a:p>
      </dgm:t>
    </dgm:pt>
    <dgm:pt modelId="{C5579C69-3035-4C2A-BEFF-4C1FE180A4A9}" type="sibTrans" cxnId="{44AD2A87-2775-4491-9ECB-F47CDD98222F}">
      <dgm:prSet/>
      <dgm:spPr/>
      <dgm:t>
        <a:bodyPr/>
        <a:lstStyle/>
        <a:p>
          <a:endParaRPr kumimoji="1" lang="ja-JP" altLang="en-US"/>
        </a:p>
      </dgm:t>
    </dgm:pt>
    <dgm:pt modelId="{EC287EC2-FB78-4727-9CFA-2B1924F21249}">
      <dgm:prSet phldrT="[テキスト]"/>
      <dgm:spPr/>
      <dgm:t>
        <a:bodyPr/>
        <a:lstStyle/>
        <a:p>
          <a:r>
            <a:rPr kumimoji="1" lang="ja-JP" altLang="en-US" dirty="0" smtClean="0"/>
            <a:t>新聞やテレビのニュースで情報を得ている人は、全体的にカタカナ語の認知度が高い</a:t>
          </a:r>
          <a:endParaRPr kumimoji="1" lang="ja-JP" altLang="en-US" dirty="0"/>
        </a:p>
      </dgm:t>
    </dgm:pt>
    <dgm:pt modelId="{90F0929B-FE93-48FA-84BC-D53DD241BB26}" type="parTrans" cxnId="{C352F0DE-7686-443C-8162-66AE56EEA2CC}">
      <dgm:prSet/>
      <dgm:spPr/>
      <dgm:t>
        <a:bodyPr/>
        <a:lstStyle/>
        <a:p>
          <a:endParaRPr kumimoji="1" lang="ja-JP" altLang="en-US"/>
        </a:p>
      </dgm:t>
    </dgm:pt>
    <dgm:pt modelId="{C20E6C3D-51B7-4320-8E7D-29A68FC3D2D6}" type="sibTrans" cxnId="{C352F0DE-7686-443C-8162-66AE56EEA2CC}">
      <dgm:prSet/>
      <dgm:spPr/>
      <dgm:t>
        <a:bodyPr/>
        <a:lstStyle/>
        <a:p>
          <a:endParaRPr kumimoji="1" lang="ja-JP" altLang="en-US"/>
        </a:p>
      </dgm:t>
    </dgm:pt>
    <dgm:pt modelId="{49D1146F-F2F7-4226-99F4-F527A1360E08}">
      <dgm:prSet/>
      <dgm:spPr/>
      <dgm:t>
        <a:bodyPr/>
        <a:lstStyle/>
        <a:p>
          <a:r>
            <a:rPr kumimoji="1" lang="ja-JP" altLang="en-US" dirty="0" smtClean="0"/>
            <a:t>普段から新聞やテレビのニュースなどから頻繁に情報を得ている人は、カタカナ語を多く知っている</a:t>
          </a:r>
          <a:endParaRPr kumimoji="1" lang="ja-JP" altLang="en-US" dirty="0"/>
        </a:p>
      </dgm:t>
    </dgm:pt>
    <dgm:pt modelId="{B1C97604-CDB8-454B-9C35-2E4EE9BDC41E}" type="parTrans" cxnId="{175BDB61-F7EA-4001-83D7-BC20EA86CDA4}">
      <dgm:prSet/>
      <dgm:spPr/>
      <dgm:t>
        <a:bodyPr/>
        <a:lstStyle/>
        <a:p>
          <a:endParaRPr kumimoji="1" lang="ja-JP" altLang="en-US"/>
        </a:p>
      </dgm:t>
    </dgm:pt>
    <dgm:pt modelId="{F79A2E96-0D5A-4E19-81B6-1CA802DABEB6}" type="sibTrans" cxnId="{175BDB61-F7EA-4001-83D7-BC20EA86CDA4}">
      <dgm:prSet/>
      <dgm:spPr/>
      <dgm:t>
        <a:bodyPr/>
        <a:lstStyle/>
        <a:p>
          <a:endParaRPr kumimoji="1" lang="ja-JP" altLang="en-US"/>
        </a:p>
      </dgm:t>
    </dgm:pt>
    <dgm:pt modelId="{A3024B2E-B276-4BED-A9DA-6D24611757F5}" type="pres">
      <dgm:prSet presAssocID="{168FC882-16C5-41AE-A3F2-8F3BDA2A995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B9B2CE2-B157-48FD-9B5D-0A8184924AA2}" type="pres">
      <dgm:prSet presAssocID="{F9F7047B-F426-4B68-A378-E9111DBFAA08}" presName="boxAndChildren" presStyleCnt="0"/>
      <dgm:spPr/>
    </dgm:pt>
    <dgm:pt modelId="{0502A63A-D0A7-4AA2-9B21-0AA67CE03624}" type="pres">
      <dgm:prSet presAssocID="{F9F7047B-F426-4B68-A378-E9111DBFAA08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17E6CC3C-859F-41DB-8F76-CC20D4C43D79}" type="pres">
      <dgm:prSet presAssocID="{F9F7047B-F426-4B68-A378-E9111DBFAA08}" presName="entire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B6B11387-7FE2-4334-BF5F-90E5D431A501}" type="pres">
      <dgm:prSet presAssocID="{F9F7047B-F426-4B68-A378-E9111DBFAA08}" presName="descendantBox" presStyleCnt="0"/>
      <dgm:spPr/>
    </dgm:pt>
    <dgm:pt modelId="{F024B1C3-5A71-42E6-B573-CC0A75CB6B62}" type="pres">
      <dgm:prSet presAssocID="{EC287EC2-FB78-4727-9CFA-2B1924F21249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CF40DC-EFC6-4812-AA18-057B45FEA0E7}" type="pres">
      <dgm:prSet presAssocID="{00142022-3313-4FD2-B5C0-ECCCC2DE58F6}" presName="sp" presStyleCnt="0"/>
      <dgm:spPr/>
    </dgm:pt>
    <dgm:pt modelId="{9167C11C-2BD2-4507-9815-4605168299AE}" type="pres">
      <dgm:prSet presAssocID="{790CEA08-301D-469F-9A3A-AD101A10FCF2}" presName="arrowAndChildren" presStyleCnt="0"/>
      <dgm:spPr/>
    </dgm:pt>
    <dgm:pt modelId="{00A7923B-40E2-4A44-B10C-273A5BB5AA56}" type="pres">
      <dgm:prSet presAssocID="{790CEA08-301D-469F-9A3A-AD101A10FCF2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15647F3B-29EB-4B70-8F8A-E7DDFE909632}" type="pres">
      <dgm:prSet presAssocID="{790CEA08-301D-469F-9A3A-AD101A10FCF2}" presName="arrow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7AAC362D-1AA5-4D95-A5EB-6949F770D7D2}" type="pres">
      <dgm:prSet presAssocID="{790CEA08-301D-469F-9A3A-AD101A10FCF2}" presName="descendantArrow" presStyleCnt="0"/>
      <dgm:spPr/>
    </dgm:pt>
    <dgm:pt modelId="{4274D627-525A-4206-B53D-220757220511}" type="pres">
      <dgm:prSet presAssocID="{49D1146F-F2F7-4226-99F4-F527A1360E08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87763FC-EB72-4F78-AF13-D976BFD90D2B}" type="presOf" srcId="{790CEA08-301D-469F-9A3A-AD101A10FCF2}" destId="{00A7923B-40E2-4A44-B10C-273A5BB5AA56}" srcOrd="0" destOrd="0" presId="urn:microsoft.com/office/officeart/2005/8/layout/process4"/>
    <dgm:cxn modelId="{175BDB61-F7EA-4001-83D7-BC20EA86CDA4}" srcId="{790CEA08-301D-469F-9A3A-AD101A10FCF2}" destId="{49D1146F-F2F7-4226-99F4-F527A1360E08}" srcOrd="0" destOrd="0" parTransId="{B1C97604-CDB8-454B-9C35-2E4EE9BDC41E}" sibTransId="{F79A2E96-0D5A-4E19-81B6-1CA802DABEB6}"/>
    <dgm:cxn modelId="{C352F0DE-7686-443C-8162-66AE56EEA2CC}" srcId="{F9F7047B-F426-4B68-A378-E9111DBFAA08}" destId="{EC287EC2-FB78-4727-9CFA-2B1924F21249}" srcOrd="0" destOrd="0" parTransId="{90F0929B-FE93-48FA-84BC-D53DD241BB26}" sibTransId="{C20E6C3D-51B7-4320-8E7D-29A68FC3D2D6}"/>
    <dgm:cxn modelId="{D5CB7093-0504-469C-AED7-3C542E5EFBAD}" type="presOf" srcId="{F9F7047B-F426-4B68-A378-E9111DBFAA08}" destId="{0502A63A-D0A7-4AA2-9B21-0AA67CE03624}" srcOrd="0" destOrd="0" presId="urn:microsoft.com/office/officeart/2005/8/layout/process4"/>
    <dgm:cxn modelId="{44AD2A87-2775-4491-9ECB-F47CDD98222F}" srcId="{168FC882-16C5-41AE-A3F2-8F3BDA2A9958}" destId="{F9F7047B-F426-4B68-A378-E9111DBFAA08}" srcOrd="1" destOrd="0" parTransId="{E2AA976A-F040-4698-AD9D-69CE44F6135B}" sibTransId="{C5579C69-3035-4C2A-BEFF-4C1FE180A4A9}"/>
    <dgm:cxn modelId="{64B076E7-4027-4FAC-8181-7AFA9D61A3B8}" type="presOf" srcId="{F9F7047B-F426-4B68-A378-E9111DBFAA08}" destId="{17E6CC3C-859F-41DB-8F76-CC20D4C43D79}" srcOrd="1" destOrd="0" presId="urn:microsoft.com/office/officeart/2005/8/layout/process4"/>
    <dgm:cxn modelId="{EF36978B-79B1-4158-96D5-D70A1020B294}" type="presOf" srcId="{790CEA08-301D-469F-9A3A-AD101A10FCF2}" destId="{15647F3B-29EB-4B70-8F8A-E7DDFE909632}" srcOrd="1" destOrd="0" presId="urn:microsoft.com/office/officeart/2005/8/layout/process4"/>
    <dgm:cxn modelId="{A9615A12-C6EC-45C9-982A-852BE9DA99E0}" type="presOf" srcId="{EC287EC2-FB78-4727-9CFA-2B1924F21249}" destId="{F024B1C3-5A71-42E6-B573-CC0A75CB6B62}" srcOrd="0" destOrd="0" presId="urn:microsoft.com/office/officeart/2005/8/layout/process4"/>
    <dgm:cxn modelId="{FE9424AD-107F-408D-9F8F-032E2E9D040A}" type="presOf" srcId="{49D1146F-F2F7-4226-99F4-F527A1360E08}" destId="{4274D627-525A-4206-B53D-220757220511}" srcOrd="0" destOrd="0" presId="urn:microsoft.com/office/officeart/2005/8/layout/process4"/>
    <dgm:cxn modelId="{5E9E84FB-6801-4E09-975E-5BD537C0EE4D}" srcId="{168FC882-16C5-41AE-A3F2-8F3BDA2A9958}" destId="{790CEA08-301D-469F-9A3A-AD101A10FCF2}" srcOrd="0" destOrd="0" parTransId="{047C9075-DD26-4DF9-B180-33E1B7DA4B7D}" sibTransId="{00142022-3313-4FD2-B5C0-ECCCC2DE58F6}"/>
    <dgm:cxn modelId="{030D8947-0669-4326-8034-B74BDA428FDF}" type="presOf" srcId="{168FC882-16C5-41AE-A3F2-8F3BDA2A9958}" destId="{A3024B2E-B276-4BED-A9DA-6D24611757F5}" srcOrd="0" destOrd="0" presId="urn:microsoft.com/office/officeart/2005/8/layout/process4"/>
    <dgm:cxn modelId="{063A6E13-E7F8-453C-984B-6BA5DF839855}" type="presParOf" srcId="{A3024B2E-B276-4BED-A9DA-6D24611757F5}" destId="{5B9B2CE2-B157-48FD-9B5D-0A8184924AA2}" srcOrd="0" destOrd="0" presId="urn:microsoft.com/office/officeart/2005/8/layout/process4"/>
    <dgm:cxn modelId="{7A46DA12-4170-48DA-897C-EC5DF23EB753}" type="presParOf" srcId="{5B9B2CE2-B157-48FD-9B5D-0A8184924AA2}" destId="{0502A63A-D0A7-4AA2-9B21-0AA67CE03624}" srcOrd="0" destOrd="0" presId="urn:microsoft.com/office/officeart/2005/8/layout/process4"/>
    <dgm:cxn modelId="{D479854D-2BAE-48DA-95BC-49EFB8758910}" type="presParOf" srcId="{5B9B2CE2-B157-48FD-9B5D-0A8184924AA2}" destId="{17E6CC3C-859F-41DB-8F76-CC20D4C43D79}" srcOrd="1" destOrd="0" presId="urn:microsoft.com/office/officeart/2005/8/layout/process4"/>
    <dgm:cxn modelId="{5DE9AC5A-EB34-4EB9-A791-E92365C597F1}" type="presParOf" srcId="{5B9B2CE2-B157-48FD-9B5D-0A8184924AA2}" destId="{B6B11387-7FE2-4334-BF5F-90E5D431A501}" srcOrd="2" destOrd="0" presId="urn:microsoft.com/office/officeart/2005/8/layout/process4"/>
    <dgm:cxn modelId="{C25C9F91-35E7-4710-9FE5-6B8AEDE0F94C}" type="presParOf" srcId="{B6B11387-7FE2-4334-BF5F-90E5D431A501}" destId="{F024B1C3-5A71-42E6-B573-CC0A75CB6B62}" srcOrd="0" destOrd="0" presId="urn:microsoft.com/office/officeart/2005/8/layout/process4"/>
    <dgm:cxn modelId="{BAA6E697-D008-4672-A0C1-D8E2979BBD93}" type="presParOf" srcId="{A3024B2E-B276-4BED-A9DA-6D24611757F5}" destId="{B5CF40DC-EFC6-4812-AA18-057B45FEA0E7}" srcOrd="1" destOrd="0" presId="urn:microsoft.com/office/officeart/2005/8/layout/process4"/>
    <dgm:cxn modelId="{E861A358-987B-4F8D-91F9-26C6F110B2A3}" type="presParOf" srcId="{A3024B2E-B276-4BED-A9DA-6D24611757F5}" destId="{9167C11C-2BD2-4507-9815-4605168299AE}" srcOrd="2" destOrd="0" presId="urn:microsoft.com/office/officeart/2005/8/layout/process4"/>
    <dgm:cxn modelId="{27C5CC6E-BEB4-4989-90DE-C766B29A833B}" type="presParOf" srcId="{9167C11C-2BD2-4507-9815-4605168299AE}" destId="{00A7923B-40E2-4A44-B10C-273A5BB5AA56}" srcOrd="0" destOrd="0" presId="urn:microsoft.com/office/officeart/2005/8/layout/process4"/>
    <dgm:cxn modelId="{8EA59448-D763-488C-ABBA-9E5058C34181}" type="presParOf" srcId="{9167C11C-2BD2-4507-9815-4605168299AE}" destId="{15647F3B-29EB-4B70-8F8A-E7DDFE909632}" srcOrd="1" destOrd="0" presId="urn:microsoft.com/office/officeart/2005/8/layout/process4"/>
    <dgm:cxn modelId="{B2EEB012-877F-4832-9E15-928E3DD4626C}" type="presParOf" srcId="{9167C11C-2BD2-4507-9815-4605168299AE}" destId="{7AAC362D-1AA5-4D95-A5EB-6949F770D7D2}" srcOrd="2" destOrd="0" presId="urn:microsoft.com/office/officeart/2005/8/layout/process4"/>
    <dgm:cxn modelId="{E1E3EA45-F661-416D-9A6C-B707F4EFF219}" type="presParOf" srcId="{7AAC362D-1AA5-4D95-A5EB-6949F770D7D2}" destId="{4274D627-525A-4206-B53D-22075722051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28E1962-70E1-4FBA-8384-27EAB086766B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06727C09-E9A4-4067-9373-E1E7853ED4D2}">
      <dgm:prSet phldrT="[テキスト]"/>
      <dgm:spPr/>
      <dgm:t>
        <a:bodyPr/>
        <a:lstStyle/>
        <a:p>
          <a:r>
            <a:rPr kumimoji="1" lang="ja-JP" altLang="en-US" dirty="0" smtClean="0"/>
            <a:t>仮説</a:t>
          </a:r>
          <a:r>
            <a:rPr kumimoji="1" lang="en-US" altLang="ja-JP" dirty="0" smtClean="0"/>
            <a:t>2</a:t>
          </a:r>
          <a:endParaRPr kumimoji="1" lang="ja-JP" altLang="en-US" dirty="0"/>
        </a:p>
      </dgm:t>
    </dgm:pt>
    <dgm:pt modelId="{938F4FDA-37B6-4E9B-BC73-ECF39B2C18A1}" type="parTrans" cxnId="{288C977D-D880-4B96-AFA8-C3F91A8A6417}">
      <dgm:prSet/>
      <dgm:spPr/>
      <dgm:t>
        <a:bodyPr/>
        <a:lstStyle/>
        <a:p>
          <a:endParaRPr kumimoji="1" lang="ja-JP" altLang="en-US"/>
        </a:p>
      </dgm:t>
    </dgm:pt>
    <dgm:pt modelId="{DA12503F-A761-4F56-81F1-C3FDC85EC4AE}" type="sibTrans" cxnId="{288C977D-D880-4B96-AFA8-C3F91A8A6417}">
      <dgm:prSet/>
      <dgm:spPr/>
      <dgm:t>
        <a:bodyPr/>
        <a:lstStyle/>
        <a:p>
          <a:endParaRPr kumimoji="1" lang="ja-JP" altLang="en-US"/>
        </a:p>
      </dgm:t>
    </dgm:pt>
    <dgm:pt modelId="{FA6CBF4A-7967-4D3B-830A-51AFA1DE429B}">
      <dgm:prSet phldrT="[テキスト]"/>
      <dgm:spPr/>
      <dgm:t>
        <a:bodyPr/>
        <a:lstStyle/>
        <a:p>
          <a:r>
            <a:rPr kumimoji="1" lang="ja-JP" altLang="en-US" dirty="0" smtClean="0"/>
            <a:t>生活に密着していないカタカナ語ほど、ニュースなどの情報を得ているかどうかで、調査結果に差が出る</a:t>
          </a:r>
          <a:endParaRPr kumimoji="1" lang="ja-JP" altLang="en-US" dirty="0"/>
        </a:p>
      </dgm:t>
    </dgm:pt>
    <dgm:pt modelId="{A9B0398A-77CC-4EAE-BDB9-5605C322EF23}" type="parTrans" cxnId="{62C9BA80-3293-4262-ACE7-A911663E3CE3}">
      <dgm:prSet/>
      <dgm:spPr/>
      <dgm:t>
        <a:bodyPr/>
        <a:lstStyle/>
        <a:p>
          <a:endParaRPr kumimoji="1" lang="ja-JP" altLang="en-US"/>
        </a:p>
      </dgm:t>
    </dgm:pt>
    <dgm:pt modelId="{A4440AB1-728F-4538-94FD-1843EE93E984}" type="sibTrans" cxnId="{62C9BA80-3293-4262-ACE7-A911663E3CE3}">
      <dgm:prSet/>
      <dgm:spPr/>
      <dgm:t>
        <a:bodyPr/>
        <a:lstStyle/>
        <a:p>
          <a:endParaRPr kumimoji="1" lang="ja-JP" altLang="en-US"/>
        </a:p>
      </dgm:t>
    </dgm:pt>
    <dgm:pt modelId="{6E31026C-5B0D-4C46-9785-7D34B78FA5DD}">
      <dgm:prSet phldrT="[テキスト]"/>
      <dgm:spPr/>
      <dgm:t>
        <a:bodyPr/>
        <a:lstStyle/>
        <a:p>
          <a:r>
            <a:rPr kumimoji="1" lang="ja-JP" altLang="en-US" dirty="0" smtClean="0"/>
            <a:t>考察</a:t>
          </a:r>
          <a:endParaRPr kumimoji="1" lang="ja-JP" altLang="en-US" dirty="0"/>
        </a:p>
      </dgm:t>
    </dgm:pt>
    <dgm:pt modelId="{12A05F3F-635D-4F8C-844C-B5C574C55842}" type="parTrans" cxnId="{E2302A50-642D-41EE-83E4-6338C4B0C126}">
      <dgm:prSet/>
      <dgm:spPr/>
      <dgm:t>
        <a:bodyPr/>
        <a:lstStyle/>
        <a:p>
          <a:endParaRPr kumimoji="1" lang="ja-JP" altLang="en-US"/>
        </a:p>
      </dgm:t>
    </dgm:pt>
    <dgm:pt modelId="{72218CA7-1880-4012-92A3-9DE907A29145}" type="sibTrans" cxnId="{E2302A50-642D-41EE-83E4-6338C4B0C126}">
      <dgm:prSet/>
      <dgm:spPr/>
      <dgm:t>
        <a:bodyPr/>
        <a:lstStyle/>
        <a:p>
          <a:endParaRPr kumimoji="1" lang="ja-JP" altLang="en-US"/>
        </a:p>
      </dgm:t>
    </dgm:pt>
    <dgm:pt modelId="{82D84920-0F79-4E90-9E06-AB9A39D1C345}">
      <dgm:prSet phldrT="[テキスト]"/>
      <dgm:spPr/>
      <dgm:t>
        <a:bodyPr/>
        <a:lstStyle/>
        <a:p>
          <a:r>
            <a:rPr kumimoji="1" lang="ja-JP" altLang="en-US" dirty="0" smtClean="0"/>
            <a:t>よく知られるカタカナ語については、どのメディアで情報を得ているかはあまり関係ない</a:t>
          </a:r>
        </a:p>
        <a:p>
          <a:r>
            <a:rPr kumimoji="1" lang="ja-JP" altLang="en-US" dirty="0" smtClean="0"/>
            <a:t>あまり知られていないカタカナ語の認知度は、多くの情報を得ている人ほど高くなる</a:t>
          </a:r>
          <a:endParaRPr kumimoji="1" lang="ja-JP" altLang="en-US" dirty="0"/>
        </a:p>
      </dgm:t>
    </dgm:pt>
    <dgm:pt modelId="{CCE3154E-B66C-4648-88A3-0867F40CB2AA}" type="parTrans" cxnId="{870F31C4-C2CC-4594-B589-90F8009812F9}">
      <dgm:prSet/>
      <dgm:spPr/>
      <dgm:t>
        <a:bodyPr/>
        <a:lstStyle/>
        <a:p>
          <a:endParaRPr kumimoji="1" lang="ja-JP" altLang="en-US"/>
        </a:p>
      </dgm:t>
    </dgm:pt>
    <dgm:pt modelId="{2B0A66F9-C495-4D2D-8F67-23BA0982A755}" type="sibTrans" cxnId="{870F31C4-C2CC-4594-B589-90F8009812F9}">
      <dgm:prSet/>
      <dgm:spPr/>
      <dgm:t>
        <a:bodyPr/>
        <a:lstStyle/>
        <a:p>
          <a:endParaRPr kumimoji="1" lang="ja-JP" altLang="en-US"/>
        </a:p>
      </dgm:t>
    </dgm:pt>
    <dgm:pt modelId="{B1D790B2-77AA-46B4-95E6-D142BCF9C47D}" type="pres">
      <dgm:prSet presAssocID="{128E1962-70E1-4FBA-8384-27EAB086766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6E53F7D-41D6-412D-ABDA-428AA9787DC8}" type="pres">
      <dgm:prSet presAssocID="{6E31026C-5B0D-4C46-9785-7D34B78FA5DD}" presName="boxAndChildren" presStyleCnt="0"/>
      <dgm:spPr/>
    </dgm:pt>
    <dgm:pt modelId="{01F20D0F-94A4-4D4E-82EF-B8FCDC8F3921}" type="pres">
      <dgm:prSet presAssocID="{6E31026C-5B0D-4C46-9785-7D34B78FA5DD}" presName="parentText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218A12F6-B9ED-4CCD-B369-798A28695B7B}" type="pres">
      <dgm:prSet presAssocID="{6E31026C-5B0D-4C46-9785-7D34B78FA5DD}" presName="entireBox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DDB3D0D0-367E-4DBB-B964-943255F4B82C}" type="pres">
      <dgm:prSet presAssocID="{6E31026C-5B0D-4C46-9785-7D34B78FA5DD}" presName="descendantBox" presStyleCnt="0"/>
      <dgm:spPr/>
    </dgm:pt>
    <dgm:pt modelId="{B6041B28-5712-400D-BD79-AF2D4D08236E}" type="pres">
      <dgm:prSet presAssocID="{82D84920-0F79-4E90-9E06-AB9A39D1C34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8E0D9C1-1A25-4F8F-883E-CAF72F47954B}" type="pres">
      <dgm:prSet presAssocID="{DA12503F-A761-4F56-81F1-C3FDC85EC4AE}" presName="sp" presStyleCnt="0"/>
      <dgm:spPr/>
    </dgm:pt>
    <dgm:pt modelId="{77C7265B-1954-4726-A7FA-C8B6A9A68269}" type="pres">
      <dgm:prSet presAssocID="{06727C09-E9A4-4067-9373-E1E7853ED4D2}" presName="arrowAndChildren" presStyleCnt="0"/>
      <dgm:spPr/>
    </dgm:pt>
    <dgm:pt modelId="{D4960D34-E278-42D2-A5D9-155F19C94623}" type="pres">
      <dgm:prSet presAssocID="{06727C09-E9A4-4067-9373-E1E7853ED4D2}" presName="parentTextArrow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AA5CE5E8-58F7-412C-8F90-8C9423BA5D06}" type="pres">
      <dgm:prSet presAssocID="{06727C09-E9A4-4067-9373-E1E7853ED4D2}" presName="arrow" presStyleLbl="node1" presStyleIdx="1" presStyleCnt="2"/>
      <dgm:spPr/>
      <dgm:t>
        <a:bodyPr/>
        <a:lstStyle/>
        <a:p>
          <a:endParaRPr kumimoji="1" lang="ja-JP" altLang="en-US"/>
        </a:p>
      </dgm:t>
    </dgm:pt>
    <dgm:pt modelId="{E337E3D0-4D71-4748-ABA2-B333BC450781}" type="pres">
      <dgm:prSet presAssocID="{06727C09-E9A4-4067-9373-E1E7853ED4D2}" presName="descendantArrow" presStyleCnt="0"/>
      <dgm:spPr/>
    </dgm:pt>
    <dgm:pt modelId="{DD27EA36-2C48-488F-B392-2BB11A7CF6EC}" type="pres">
      <dgm:prSet presAssocID="{FA6CBF4A-7967-4D3B-830A-51AFA1DE429B}" presName="childTextArrow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48BEC22-D19F-40B5-8FB3-13882BB5769D}" type="presOf" srcId="{06727C09-E9A4-4067-9373-E1E7853ED4D2}" destId="{D4960D34-E278-42D2-A5D9-155F19C94623}" srcOrd="0" destOrd="0" presId="urn:microsoft.com/office/officeart/2005/8/layout/process4"/>
    <dgm:cxn modelId="{3999806F-4C3A-40AE-B860-3C0E7FD65D01}" type="presOf" srcId="{82D84920-0F79-4E90-9E06-AB9A39D1C345}" destId="{B6041B28-5712-400D-BD79-AF2D4D08236E}" srcOrd="0" destOrd="0" presId="urn:microsoft.com/office/officeart/2005/8/layout/process4"/>
    <dgm:cxn modelId="{39911716-7E9F-4EEA-BCE8-3D9781639B0C}" type="presOf" srcId="{6E31026C-5B0D-4C46-9785-7D34B78FA5DD}" destId="{218A12F6-B9ED-4CCD-B369-798A28695B7B}" srcOrd="1" destOrd="0" presId="urn:microsoft.com/office/officeart/2005/8/layout/process4"/>
    <dgm:cxn modelId="{E2302A50-642D-41EE-83E4-6338C4B0C126}" srcId="{128E1962-70E1-4FBA-8384-27EAB086766B}" destId="{6E31026C-5B0D-4C46-9785-7D34B78FA5DD}" srcOrd="1" destOrd="0" parTransId="{12A05F3F-635D-4F8C-844C-B5C574C55842}" sibTransId="{72218CA7-1880-4012-92A3-9DE907A29145}"/>
    <dgm:cxn modelId="{288C977D-D880-4B96-AFA8-C3F91A8A6417}" srcId="{128E1962-70E1-4FBA-8384-27EAB086766B}" destId="{06727C09-E9A4-4067-9373-E1E7853ED4D2}" srcOrd="0" destOrd="0" parTransId="{938F4FDA-37B6-4E9B-BC73-ECF39B2C18A1}" sibTransId="{DA12503F-A761-4F56-81F1-C3FDC85EC4AE}"/>
    <dgm:cxn modelId="{870F31C4-C2CC-4594-B589-90F8009812F9}" srcId="{6E31026C-5B0D-4C46-9785-7D34B78FA5DD}" destId="{82D84920-0F79-4E90-9E06-AB9A39D1C345}" srcOrd="0" destOrd="0" parTransId="{CCE3154E-B66C-4648-88A3-0867F40CB2AA}" sibTransId="{2B0A66F9-C495-4D2D-8F67-23BA0982A755}"/>
    <dgm:cxn modelId="{E730DB12-7C6F-453C-BA31-BAA416F914FC}" type="presOf" srcId="{06727C09-E9A4-4067-9373-E1E7853ED4D2}" destId="{AA5CE5E8-58F7-412C-8F90-8C9423BA5D06}" srcOrd="1" destOrd="0" presId="urn:microsoft.com/office/officeart/2005/8/layout/process4"/>
    <dgm:cxn modelId="{62C9BA80-3293-4262-ACE7-A911663E3CE3}" srcId="{06727C09-E9A4-4067-9373-E1E7853ED4D2}" destId="{FA6CBF4A-7967-4D3B-830A-51AFA1DE429B}" srcOrd="0" destOrd="0" parTransId="{A9B0398A-77CC-4EAE-BDB9-5605C322EF23}" sibTransId="{A4440AB1-728F-4538-94FD-1843EE93E984}"/>
    <dgm:cxn modelId="{CCF67840-75DA-4FC2-9BDC-2C8DBE038D7F}" type="presOf" srcId="{6E31026C-5B0D-4C46-9785-7D34B78FA5DD}" destId="{01F20D0F-94A4-4D4E-82EF-B8FCDC8F3921}" srcOrd="0" destOrd="0" presId="urn:microsoft.com/office/officeart/2005/8/layout/process4"/>
    <dgm:cxn modelId="{3C6FF632-B0E3-4FAD-B431-67EA4426CC36}" type="presOf" srcId="{128E1962-70E1-4FBA-8384-27EAB086766B}" destId="{B1D790B2-77AA-46B4-95E6-D142BCF9C47D}" srcOrd="0" destOrd="0" presId="urn:microsoft.com/office/officeart/2005/8/layout/process4"/>
    <dgm:cxn modelId="{1407822C-F593-46F6-A937-E35C5114AC96}" type="presOf" srcId="{FA6CBF4A-7967-4D3B-830A-51AFA1DE429B}" destId="{DD27EA36-2C48-488F-B392-2BB11A7CF6EC}" srcOrd="0" destOrd="0" presId="urn:microsoft.com/office/officeart/2005/8/layout/process4"/>
    <dgm:cxn modelId="{D33D36E2-B8DC-4284-B0A6-EA8E177053C0}" type="presParOf" srcId="{B1D790B2-77AA-46B4-95E6-D142BCF9C47D}" destId="{16E53F7D-41D6-412D-ABDA-428AA9787DC8}" srcOrd="0" destOrd="0" presId="urn:microsoft.com/office/officeart/2005/8/layout/process4"/>
    <dgm:cxn modelId="{35116D0C-65BD-4C55-821A-A23EF3054218}" type="presParOf" srcId="{16E53F7D-41D6-412D-ABDA-428AA9787DC8}" destId="{01F20D0F-94A4-4D4E-82EF-B8FCDC8F3921}" srcOrd="0" destOrd="0" presId="urn:microsoft.com/office/officeart/2005/8/layout/process4"/>
    <dgm:cxn modelId="{4ECA61CA-14E2-40D0-A3D9-03B50B64FE37}" type="presParOf" srcId="{16E53F7D-41D6-412D-ABDA-428AA9787DC8}" destId="{218A12F6-B9ED-4CCD-B369-798A28695B7B}" srcOrd="1" destOrd="0" presId="urn:microsoft.com/office/officeart/2005/8/layout/process4"/>
    <dgm:cxn modelId="{9602B2A2-5BCD-4F80-B967-D30C08998FAE}" type="presParOf" srcId="{16E53F7D-41D6-412D-ABDA-428AA9787DC8}" destId="{DDB3D0D0-367E-4DBB-B964-943255F4B82C}" srcOrd="2" destOrd="0" presId="urn:microsoft.com/office/officeart/2005/8/layout/process4"/>
    <dgm:cxn modelId="{96D15AEB-C8D3-4086-94E2-DE250D15CF3C}" type="presParOf" srcId="{DDB3D0D0-367E-4DBB-B964-943255F4B82C}" destId="{B6041B28-5712-400D-BD79-AF2D4D08236E}" srcOrd="0" destOrd="0" presId="urn:microsoft.com/office/officeart/2005/8/layout/process4"/>
    <dgm:cxn modelId="{FE2D9CFB-5BF7-4870-B984-4DE3FB9F128A}" type="presParOf" srcId="{B1D790B2-77AA-46B4-95E6-D142BCF9C47D}" destId="{F8E0D9C1-1A25-4F8F-883E-CAF72F47954B}" srcOrd="1" destOrd="0" presId="urn:microsoft.com/office/officeart/2005/8/layout/process4"/>
    <dgm:cxn modelId="{7EC9E173-279A-4349-9BC9-22F52C7ADD0B}" type="presParOf" srcId="{B1D790B2-77AA-46B4-95E6-D142BCF9C47D}" destId="{77C7265B-1954-4726-A7FA-C8B6A9A68269}" srcOrd="2" destOrd="0" presId="urn:microsoft.com/office/officeart/2005/8/layout/process4"/>
    <dgm:cxn modelId="{179E768E-4B8E-4C46-8B87-39893F9880C6}" type="presParOf" srcId="{77C7265B-1954-4726-A7FA-C8B6A9A68269}" destId="{D4960D34-E278-42D2-A5D9-155F19C94623}" srcOrd="0" destOrd="0" presId="urn:microsoft.com/office/officeart/2005/8/layout/process4"/>
    <dgm:cxn modelId="{519AE19B-B916-461A-A677-F77C61B3B8A8}" type="presParOf" srcId="{77C7265B-1954-4726-A7FA-C8B6A9A68269}" destId="{AA5CE5E8-58F7-412C-8F90-8C9423BA5D06}" srcOrd="1" destOrd="0" presId="urn:microsoft.com/office/officeart/2005/8/layout/process4"/>
    <dgm:cxn modelId="{EF5CFF78-B266-4B5D-8011-F547EDAF9DE1}" type="presParOf" srcId="{77C7265B-1954-4726-A7FA-C8B6A9A68269}" destId="{E337E3D0-4D71-4748-ABA2-B333BC450781}" srcOrd="2" destOrd="0" presId="urn:microsoft.com/office/officeart/2005/8/layout/process4"/>
    <dgm:cxn modelId="{E9F6466E-50D7-41C4-923F-7E1C7B5AF157}" type="presParOf" srcId="{E337E3D0-4D71-4748-ABA2-B333BC450781}" destId="{DD27EA36-2C48-488F-B392-2BB11A7CF6E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C394FA-CADB-4C65-A450-7ADF3E2DBE2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133081A-45E6-4A97-AF18-86989C261B11}">
      <dgm:prSet phldrT="[テキスト]"/>
      <dgm:spPr/>
      <dgm:t>
        <a:bodyPr/>
        <a:lstStyle/>
        <a:p>
          <a:r>
            <a:rPr kumimoji="1" lang="ja-JP" altLang="en-US" dirty="0" smtClean="0"/>
            <a:t>複数のメディアに触れ、情報を日常的に得ることが大切</a:t>
          </a:r>
          <a:endParaRPr kumimoji="1" lang="ja-JP" altLang="en-US" dirty="0"/>
        </a:p>
      </dgm:t>
    </dgm:pt>
    <dgm:pt modelId="{F952FCCF-C986-490C-8452-47C1A70B623C}" type="parTrans" cxnId="{81EAE4E6-75D8-4335-AC99-EC7A1E85FB7C}">
      <dgm:prSet/>
      <dgm:spPr/>
      <dgm:t>
        <a:bodyPr/>
        <a:lstStyle/>
        <a:p>
          <a:endParaRPr kumimoji="1" lang="ja-JP" altLang="en-US"/>
        </a:p>
      </dgm:t>
    </dgm:pt>
    <dgm:pt modelId="{E21E85B7-76B0-4EAA-8883-43C654E56D43}" type="sibTrans" cxnId="{81EAE4E6-75D8-4335-AC99-EC7A1E85FB7C}">
      <dgm:prSet/>
      <dgm:spPr/>
      <dgm:t>
        <a:bodyPr/>
        <a:lstStyle/>
        <a:p>
          <a:endParaRPr kumimoji="1" lang="ja-JP" altLang="en-US"/>
        </a:p>
      </dgm:t>
    </dgm:pt>
    <dgm:pt modelId="{F6F8BC3A-8E4A-4655-982C-DB97CA6794A1}">
      <dgm:prSet phldrT="[テキスト]"/>
      <dgm:spPr/>
      <dgm:t>
        <a:bodyPr/>
        <a:lstStyle/>
        <a:p>
          <a:r>
            <a:rPr kumimoji="1" lang="ja-JP" altLang="en-US" dirty="0" smtClean="0"/>
            <a:t>新聞やテレビのニュースで情報を得ている人は、全体的にカタカナ語の認知度が高い</a:t>
          </a:r>
          <a:endParaRPr kumimoji="1" lang="ja-JP" altLang="en-US" dirty="0"/>
        </a:p>
      </dgm:t>
    </dgm:pt>
    <dgm:pt modelId="{BFAB5A7B-0492-4AA1-B3ED-0DC9BC4D93C6}" type="parTrans" cxnId="{5FEC0183-C085-4103-8378-2B8E3F8E3196}">
      <dgm:prSet/>
      <dgm:spPr/>
      <dgm:t>
        <a:bodyPr/>
        <a:lstStyle/>
        <a:p>
          <a:endParaRPr kumimoji="1" lang="ja-JP" altLang="en-US"/>
        </a:p>
      </dgm:t>
    </dgm:pt>
    <dgm:pt modelId="{9243B9DD-4FF5-45DA-8816-228D36F8DD90}" type="sibTrans" cxnId="{5FEC0183-C085-4103-8378-2B8E3F8E3196}">
      <dgm:prSet/>
      <dgm:spPr/>
      <dgm:t>
        <a:bodyPr/>
        <a:lstStyle/>
        <a:p>
          <a:endParaRPr kumimoji="1" lang="ja-JP" altLang="en-US"/>
        </a:p>
      </dgm:t>
    </dgm:pt>
    <dgm:pt modelId="{3F08B926-86F5-48F9-87E3-1B30E9F482DA}">
      <dgm:prSet/>
      <dgm:spPr/>
      <dgm:t>
        <a:bodyPr/>
        <a:lstStyle/>
        <a:p>
          <a:r>
            <a:rPr kumimoji="1" lang="ja-JP" altLang="en-US" dirty="0" smtClean="0"/>
            <a:t>あまり知られていないカタカナ語の認知度は、多くの情報を得ている人ほど高くなる</a:t>
          </a:r>
          <a:endParaRPr kumimoji="1" lang="ja-JP" altLang="en-US" dirty="0"/>
        </a:p>
      </dgm:t>
    </dgm:pt>
    <dgm:pt modelId="{962E7E9D-2765-451B-8204-7525B1D49FD4}" type="parTrans" cxnId="{23323B67-E6B9-4498-BB8C-161760EED058}">
      <dgm:prSet/>
      <dgm:spPr/>
      <dgm:t>
        <a:bodyPr/>
        <a:lstStyle/>
        <a:p>
          <a:endParaRPr kumimoji="1" lang="ja-JP" altLang="en-US"/>
        </a:p>
      </dgm:t>
    </dgm:pt>
    <dgm:pt modelId="{7EAF28A5-E46F-4099-8ECD-5C352F28D52B}" type="sibTrans" cxnId="{23323B67-E6B9-4498-BB8C-161760EED058}">
      <dgm:prSet/>
      <dgm:spPr/>
      <dgm:t>
        <a:bodyPr/>
        <a:lstStyle/>
        <a:p>
          <a:endParaRPr kumimoji="1" lang="ja-JP" altLang="en-US"/>
        </a:p>
      </dgm:t>
    </dgm:pt>
    <dgm:pt modelId="{44697843-3126-4ACA-8F1F-28CE8D99FC75}" type="pres">
      <dgm:prSet presAssocID="{1BC394FA-CADB-4C65-A450-7ADF3E2DBE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BBDDEC4-D06E-423E-8008-9B50571358DE}" type="pres">
      <dgm:prSet presAssocID="{6133081A-45E6-4A97-AF18-86989C261B11}" presName="centerShape" presStyleLbl="node0" presStyleIdx="0" presStyleCnt="1" custScaleX="253151" custScaleY="90411"/>
      <dgm:spPr>
        <a:prstGeom prst="irregularSeal1">
          <a:avLst/>
        </a:prstGeom>
      </dgm:spPr>
      <dgm:t>
        <a:bodyPr/>
        <a:lstStyle/>
        <a:p>
          <a:endParaRPr kumimoji="1" lang="ja-JP" altLang="en-US"/>
        </a:p>
      </dgm:t>
    </dgm:pt>
    <dgm:pt modelId="{07BB0648-FC51-4B49-8226-049A7ACC5709}" type="pres">
      <dgm:prSet presAssocID="{BFAB5A7B-0492-4AA1-B3ED-0DC9BC4D93C6}" presName="parTrans" presStyleLbl="bgSibTrans2D1" presStyleIdx="0" presStyleCnt="2"/>
      <dgm:spPr/>
      <dgm:t>
        <a:bodyPr/>
        <a:lstStyle/>
        <a:p>
          <a:endParaRPr kumimoji="1" lang="ja-JP" altLang="en-US"/>
        </a:p>
      </dgm:t>
    </dgm:pt>
    <dgm:pt modelId="{83EB8F8C-0765-4B3E-926D-404E687036CD}" type="pres">
      <dgm:prSet presAssocID="{F6F8BC3A-8E4A-4655-982C-DB97CA6794A1}" presName="node" presStyleLbl="node1" presStyleIdx="0" presStyleCnt="2" custScaleX="171305" custScaleY="71377" custRadScaleRad="86941" custRadScaleInc="1233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7EFB2C-7E79-4F90-B416-B618E8C92538}" type="pres">
      <dgm:prSet presAssocID="{962E7E9D-2765-451B-8204-7525B1D49FD4}" presName="parTrans" presStyleLbl="bgSibTrans2D1" presStyleIdx="1" presStyleCnt="2"/>
      <dgm:spPr/>
      <dgm:t>
        <a:bodyPr/>
        <a:lstStyle/>
        <a:p>
          <a:endParaRPr kumimoji="1" lang="ja-JP" altLang="en-US"/>
        </a:p>
      </dgm:t>
    </dgm:pt>
    <dgm:pt modelId="{531A818E-7ED9-4283-A193-55AC55334C41}" type="pres">
      <dgm:prSet presAssocID="{3F08B926-86F5-48F9-87E3-1B30E9F482DA}" presName="node" presStyleLbl="node1" presStyleIdx="1" presStyleCnt="2" custScaleX="171305" custScaleY="71377" custRadScaleRad="86953" custRadScaleInc="-1232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62EFA7C-B7C1-43D1-891D-D33ED7939475}" type="presOf" srcId="{3F08B926-86F5-48F9-87E3-1B30E9F482DA}" destId="{531A818E-7ED9-4283-A193-55AC55334C41}" srcOrd="0" destOrd="0" presId="urn:microsoft.com/office/officeart/2005/8/layout/radial4"/>
    <dgm:cxn modelId="{5FEC0183-C085-4103-8378-2B8E3F8E3196}" srcId="{6133081A-45E6-4A97-AF18-86989C261B11}" destId="{F6F8BC3A-8E4A-4655-982C-DB97CA6794A1}" srcOrd="0" destOrd="0" parTransId="{BFAB5A7B-0492-4AA1-B3ED-0DC9BC4D93C6}" sibTransId="{9243B9DD-4FF5-45DA-8816-228D36F8DD90}"/>
    <dgm:cxn modelId="{81EAE4E6-75D8-4335-AC99-EC7A1E85FB7C}" srcId="{1BC394FA-CADB-4C65-A450-7ADF3E2DBE20}" destId="{6133081A-45E6-4A97-AF18-86989C261B11}" srcOrd="0" destOrd="0" parTransId="{F952FCCF-C986-490C-8452-47C1A70B623C}" sibTransId="{E21E85B7-76B0-4EAA-8883-43C654E56D43}"/>
    <dgm:cxn modelId="{5B73D3AD-A344-463A-A938-030D270A4D83}" type="presOf" srcId="{962E7E9D-2765-451B-8204-7525B1D49FD4}" destId="{EA7EFB2C-7E79-4F90-B416-B618E8C92538}" srcOrd="0" destOrd="0" presId="urn:microsoft.com/office/officeart/2005/8/layout/radial4"/>
    <dgm:cxn modelId="{F91AE5C6-2251-49B4-9DB1-C186CCF42C1C}" type="presOf" srcId="{BFAB5A7B-0492-4AA1-B3ED-0DC9BC4D93C6}" destId="{07BB0648-FC51-4B49-8226-049A7ACC5709}" srcOrd="0" destOrd="0" presId="urn:microsoft.com/office/officeart/2005/8/layout/radial4"/>
    <dgm:cxn modelId="{10869D02-E6C1-4218-98E0-9BE50685B8CE}" type="presOf" srcId="{6133081A-45E6-4A97-AF18-86989C261B11}" destId="{CBBDDEC4-D06E-423E-8008-9B50571358DE}" srcOrd="0" destOrd="0" presId="urn:microsoft.com/office/officeart/2005/8/layout/radial4"/>
    <dgm:cxn modelId="{23323B67-E6B9-4498-BB8C-161760EED058}" srcId="{6133081A-45E6-4A97-AF18-86989C261B11}" destId="{3F08B926-86F5-48F9-87E3-1B30E9F482DA}" srcOrd="1" destOrd="0" parTransId="{962E7E9D-2765-451B-8204-7525B1D49FD4}" sibTransId="{7EAF28A5-E46F-4099-8ECD-5C352F28D52B}"/>
    <dgm:cxn modelId="{AA31FFD1-535F-4E5B-894D-FD62E58F04B2}" type="presOf" srcId="{1BC394FA-CADB-4C65-A450-7ADF3E2DBE20}" destId="{44697843-3126-4ACA-8F1F-28CE8D99FC75}" srcOrd="0" destOrd="0" presId="urn:microsoft.com/office/officeart/2005/8/layout/radial4"/>
    <dgm:cxn modelId="{056A95FE-6985-40A7-B042-FE0B8A7AEE27}" type="presOf" srcId="{F6F8BC3A-8E4A-4655-982C-DB97CA6794A1}" destId="{83EB8F8C-0765-4B3E-926D-404E687036CD}" srcOrd="0" destOrd="0" presId="urn:microsoft.com/office/officeart/2005/8/layout/radial4"/>
    <dgm:cxn modelId="{A23DD32B-02C1-4E56-889E-39701294E7F3}" type="presParOf" srcId="{44697843-3126-4ACA-8F1F-28CE8D99FC75}" destId="{CBBDDEC4-D06E-423E-8008-9B50571358DE}" srcOrd="0" destOrd="0" presId="urn:microsoft.com/office/officeart/2005/8/layout/radial4"/>
    <dgm:cxn modelId="{588EA593-09C9-4530-AA6D-09C1E1C0A930}" type="presParOf" srcId="{44697843-3126-4ACA-8F1F-28CE8D99FC75}" destId="{07BB0648-FC51-4B49-8226-049A7ACC5709}" srcOrd="1" destOrd="0" presId="urn:microsoft.com/office/officeart/2005/8/layout/radial4"/>
    <dgm:cxn modelId="{8D36D1A9-ECC1-481E-B738-20254E9569E6}" type="presParOf" srcId="{44697843-3126-4ACA-8F1F-28CE8D99FC75}" destId="{83EB8F8C-0765-4B3E-926D-404E687036CD}" srcOrd="2" destOrd="0" presId="urn:microsoft.com/office/officeart/2005/8/layout/radial4"/>
    <dgm:cxn modelId="{A16CACFB-ED23-4C32-99B5-68D2C423CE9A}" type="presParOf" srcId="{44697843-3126-4ACA-8F1F-28CE8D99FC75}" destId="{EA7EFB2C-7E79-4F90-B416-B618E8C92538}" srcOrd="3" destOrd="0" presId="urn:microsoft.com/office/officeart/2005/8/layout/radial4"/>
    <dgm:cxn modelId="{59A0A15B-80E3-4995-BE84-7F3F1D658A53}" type="presParOf" srcId="{44697843-3126-4ACA-8F1F-28CE8D99FC75}" destId="{531A818E-7ED9-4283-A193-55AC55334C41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4FE5BB-9A7C-4FCB-A843-FDD9A2347A7B}">
      <dsp:nvSpPr>
        <dsp:cNvPr id="0" name=""/>
        <dsp:cNvSpPr/>
      </dsp:nvSpPr>
      <dsp:spPr>
        <a:xfrm>
          <a:off x="0" y="502937"/>
          <a:ext cx="6799262" cy="116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7698" tIns="416560" rIns="52769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普段から新聞やテレビのニュースなどから頻繁に情報を得ている人は、カタカナ語を多く知っている</a:t>
          </a:r>
          <a:endParaRPr kumimoji="1" lang="ja-JP" altLang="en-US" sz="2000" kern="1200" dirty="0"/>
        </a:p>
      </dsp:txBody>
      <dsp:txXfrm>
        <a:off x="0" y="502937"/>
        <a:ext cx="6799262" cy="1165500"/>
      </dsp:txXfrm>
    </dsp:sp>
    <dsp:sp modelId="{14A91BEB-8F19-49FB-9992-C7D1BE8A0FFE}">
      <dsp:nvSpPr>
        <dsp:cNvPr id="0" name=""/>
        <dsp:cNvSpPr/>
      </dsp:nvSpPr>
      <dsp:spPr>
        <a:xfrm>
          <a:off x="339963" y="207737"/>
          <a:ext cx="4759483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897" tIns="0" rIns="1798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仮説</a:t>
          </a:r>
          <a:r>
            <a:rPr kumimoji="1" lang="en-US" altLang="ja-JP" sz="2000" kern="1200" dirty="0" smtClean="0"/>
            <a:t>1</a:t>
          </a:r>
          <a:endParaRPr kumimoji="1" lang="ja-JP" altLang="en-US" sz="2000" kern="1200" dirty="0"/>
        </a:p>
      </dsp:txBody>
      <dsp:txXfrm>
        <a:off x="368784" y="236558"/>
        <a:ext cx="4701841" cy="532758"/>
      </dsp:txXfrm>
    </dsp:sp>
    <dsp:sp modelId="{EB181447-D8AE-4991-9084-1D89398D9B57}">
      <dsp:nvSpPr>
        <dsp:cNvPr id="0" name=""/>
        <dsp:cNvSpPr/>
      </dsp:nvSpPr>
      <dsp:spPr>
        <a:xfrm>
          <a:off x="0" y="2071637"/>
          <a:ext cx="6799262" cy="1165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7698" tIns="416560" rIns="527698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生活に密着していないカタカナ語ほど、ニュースなどの情報を得ているかどうかで、調査結果に差が出る</a:t>
          </a:r>
          <a:endParaRPr kumimoji="1" lang="ja-JP" altLang="en-US" sz="2000" kern="1200" dirty="0"/>
        </a:p>
      </dsp:txBody>
      <dsp:txXfrm>
        <a:off x="0" y="2071637"/>
        <a:ext cx="6799262" cy="1165500"/>
      </dsp:txXfrm>
    </dsp:sp>
    <dsp:sp modelId="{9B14F331-1EC3-443A-94EA-E6EB45976DC3}">
      <dsp:nvSpPr>
        <dsp:cNvPr id="0" name=""/>
        <dsp:cNvSpPr/>
      </dsp:nvSpPr>
      <dsp:spPr>
        <a:xfrm>
          <a:off x="339963" y="1776437"/>
          <a:ext cx="4759483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897" tIns="0" rIns="1798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 smtClean="0"/>
            <a:t>仮説</a:t>
          </a:r>
          <a:r>
            <a:rPr kumimoji="1" lang="en-US" altLang="ja-JP" sz="2000" kern="1200" dirty="0" smtClean="0"/>
            <a:t>2</a:t>
          </a:r>
          <a:endParaRPr kumimoji="1" lang="ja-JP" altLang="en-US" sz="2000" kern="1200" dirty="0"/>
        </a:p>
      </dsp:txBody>
      <dsp:txXfrm>
        <a:off x="368784" y="1805258"/>
        <a:ext cx="4701841" cy="5327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E6CC3C-859F-41DB-8F76-CC20D4C43D79}">
      <dsp:nvSpPr>
        <dsp:cNvPr id="0" name=""/>
        <dsp:cNvSpPr/>
      </dsp:nvSpPr>
      <dsp:spPr>
        <a:xfrm>
          <a:off x="0" y="2079164"/>
          <a:ext cx="6799262" cy="1364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smtClean="0"/>
            <a:t>考察</a:t>
          </a:r>
          <a:endParaRPr kumimoji="1" lang="ja-JP" altLang="en-US" sz="2500" kern="1200" dirty="0"/>
        </a:p>
      </dsp:txBody>
      <dsp:txXfrm>
        <a:off x="0" y="2079164"/>
        <a:ext cx="6799262" cy="736644"/>
      </dsp:txXfrm>
    </dsp:sp>
    <dsp:sp modelId="{F024B1C3-5A71-42E6-B573-CC0A75CB6B62}">
      <dsp:nvSpPr>
        <dsp:cNvPr id="0" name=""/>
        <dsp:cNvSpPr/>
      </dsp:nvSpPr>
      <dsp:spPr>
        <a:xfrm>
          <a:off x="0" y="2788526"/>
          <a:ext cx="6799262" cy="6275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新聞やテレビのニュースで情報を得ている人は、全体的にカタカナ語の認知度が高い</a:t>
          </a:r>
          <a:endParaRPr kumimoji="1" lang="ja-JP" altLang="en-US" sz="1900" kern="1200" dirty="0"/>
        </a:p>
      </dsp:txBody>
      <dsp:txXfrm>
        <a:off x="0" y="2788526"/>
        <a:ext cx="6799262" cy="627512"/>
      </dsp:txXfrm>
    </dsp:sp>
    <dsp:sp modelId="{15647F3B-29EB-4B70-8F8A-E7DDFE909632}">
      <dsp:nvSpPr>
        <dsp:cNvPr id="0" name=""/>
        <dsp:cNvSpPr/>
      </dsp:nvSpPr>
      <dsp:spPr>
        <a:xfrm rot="10800000">
          <a:off x="0" y="1553"/>
          <a:ext cx="6799262" cy="20980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仮説</a:t>
          </a:r>
          <a:r>
            <a:rPr kumimoji="1" lang="en-US" altLang="ja-JP" sz="2500" kern="1200" dirty="0" smtClean="0"/>
            <a:t>1</a:t>
          </a:r>
          <a:endParaRPr kumimoji="1" lang="ja-JP" altLang="en-US" sz="2500" kern="1200" dirty="0"/>
        </a:p>
      </dsp:txBody>
      <dsp:txXfrm rot="-10800000">
        <a:off x="0" y="1553"/>
        <a:ext cx="6799262" cy="736423"/>
      </dsp:txXfrm>
    </dsp:sp>
    <dsp:sp modelId="{4274D627-525A-4206-B53D-220757220511}">
      <dsp:nvSpPr>
        <dsp:cNvPr id="0" name=""/>
        <dsp:cNvSpPr/>
      </dsp:nvSpPr>
      <dsp:spPr>
        <a:xfrm>
          <a:off x="0" y="737977"/>
          <a:ext cx="6799262" cy="627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24130" rIns="135128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普段から新聞やテレビのニュースなどから頻繁に情報を得ている人は、カタカナ語を多く知っている</a:t>
          </a:r>
          <a:endParaRPr kumimoji="1" lang="ja-JP" altLang="en-US" sz="1900" kern="1200" dirty="0"/>
        </a:p>
      </dsp:txBody>
      <dsp:txXfrm>
        <a:off x="0" y="737977"/>
        <a:ext cx="6799262" cy="6273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8A12F6-B9ED-4CCD-B369-798A28695B7B}">
      <dsp:nvSpPr>
        <dsp:cNvPr id="0" name=""/>
        <dsp:cNvSpPr/>
      </dsp:nvSpPr>
      <dsp:spPr>
        <a:xfrm>
          <a:off x="0" y="2079164"/>
          <a:ext cx="6799262" cy="136415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考察</a:t>
          </a:r>
          <a:endParaRPr kumimoji="1" lang="ja-JP" altLang="en-US" sz="2500" kern="1200" dirty="0"/>
        </a:p>
      </dsp:txBody>
      <dsp:txXfrm>
        <a:off x="0" y="2079164"/>
        <a:ext cx="6799262" cy="736644"/>
      </dsp:txXfrm>
    </dsp:sp>
    <dsp:sp modelId="{B6041B28-5712-400D-BD79-AF2D4D08236E}">
      <dsp:nvSpPr>
        <dsp:cNvPr id="0" name=""/>
        <dsp:cNvSpPr/>
      </dsp:nvSpPr>
      <dsp:spPr>
        <a:xfrm>
          <a:off x="0" y="2788526"/>
          <a:ext cx="6799262" cy="62751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よく知られるカタカナ語については、どのメディアで情報を得ているかはあまり関係ない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あまり知られていないカタカナ語の認知度は、多くの情報を得ている人ほど高くなる</a:t>
          </a:r>
          <a:endParaRPr kumimoji="1" lang="ja-JP" altLang="en-US" sz="1400" kern="1200" dirty="0"/>
        </a:p>
      </dsp:txBody>
      <dsp:txXfrm>
        <a:off x="0" y="2788526"/>
        <a:ext cx="6799262" cy="627512"/>
      </dsp:txXfrm>
    </dsp:sp>
    <dsp:sp modelId="{AA5CE5E8-58F7-412C-8F90-8C9423BA5D06}">
      <dsp:nvSpPr>
        <dsp:cNvPr id="0" name=""/>
        <dsp:cNvSpPr/>
      </dsp:nvSpPr>
      <dsp:spPr>
        <a:xfrm rot="10800000">
          <a:off x="0" y="1553"/>
          <a:ext cx="6799262" cy="2098073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仮説</a:t>
          </a:r>
          <a:r>
            <a:rPr kumimoji="1" lang="en-US" altLang="ja-JP" sz="2500" kern="1200" dirty="0" smtClean="0"/>
            <a:t>2</a:t>
          </a:r>
          <a:endParaRPr kumimoji="1" lang="ja-JP" altLang="en-US" sz="2500" kern="1200" dirty="0"/>
        </a:p>
      </dsp:txBody>
      <dsp:txXfrm rot="-10800000">
        <a:off x="0" y="1553"/>
        <a:ext cx="6799262" cy="736423"/>
      </dsp:txXfrm>
    </dsp:sp>
    <dsp:sp modelId="{DD27EA36-2C48-488F-B392-2BB11A7CF6EC}">
      <dsp:nvSpPr>
        <dsp:cNvPr id="0" name=""/>
        <dsp:cNvSpPr/>
      </dsp:nvSpPr>
      <dsp:spPr>
        <a:xfrm>
          <a:off x="0" y="737977"/>
          <a:ext cx="6799262" cy="62732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400" kern="1200" dirty="0" smtClean="0"/>
            <a:t>生活に密着していないカタカナ語ほど、ニュースなどの情報を得ているかどうかで、調査結果に差が出る</a:t>
          </a:r>
          <a:endParaRPr kumimoji="1" lang="ja-JP" altLang="en-US" sz="1400" kern="1200" dirty="0"/>
        </a:p>
      </dsp:txBody>
      <dsp:txXfrm>
        <a:off x="0" y="737977"/>
        <a:ext cx="6799262" cy="6273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BDDEC4-D06E-423E-8008-9B50571358DE}">
      <dsp:nvSpPr>
        <dsp:cNvPr id="0" name=""/>
        <dsp:cNvSpPr/>
      </dsp:nvSpPr>
      <dsp:spPr>
        <a:xfrm>
          <a:off x="879628" y="1488803"/>
          <a:ext cx="5040005" cy="1800000"/>
        </a:xfrm>
        <a:prstGeom prst="irregularSeal1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複数のメディアに触れ、情報を日常的に得ることが大切</a:t>
          </a:r>
          <a:endParaRPr kumimoji="1" lang="ja-JP" altLang="en-US" sz="1800" kern="1200" dirty="0"/>
        </a:p>
      </dsp:txBody>
      <dsp:txXfrm>
        <a:off x="1959262" y="2015470"/>
        <a:ext cx="2817503" cy="634750"/>
      </dsp:txXfrm>
    </dsp:sp>
    <dsp:sp modelId="{07BB0648-FC51-4B49-8226-049A7ACC5709}">
      <dsp:nvSpPr>
        <dsp:cNvPr id="0" name=""/>
        <dsp:cNvSpPr/>
      </dsp:nvSpPr>
      <dsp:spPr>
        <a:xfrm rot="13566035">
          <a:off x="1419937" y="727692"/>
          <a:ext cx="1308424" cy="567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B8F8C-0765-4B3E-926D-404E687036CD}">
      <dsp:nvSpPr>
        <dsp:cNvPr id="0" name=""/>
        <dsp:cNvSpPr/>
      </dsp:nvSpPr>
      <dsp:spPr>
        <a:xfrm>
          <a:off x="522" y="0"/>
          <a:ext cx="3240000" cy="107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新聞やテレビのニュースで情報を得ている人は、全体的にカタカナ語の認知度が高い</a:t>
          </a:r>
          <a:endParaRPr kumimoji="1" lang="ja-JP" altLang="en-US" sz="1800" kern="1200" dirty="0"/>
        </a:p>
      </dsp:txBody>
      <dsp:txXfrm>
        <a:off x="32154" y="31632"/>
        <a:ext cx="3176736" cy="1016734"/>
      </dsp:txXfrm>
    </dsp:sp>
    <dsp:sp modelId="{EA7EFB2C-7E79-4F90-B416-B618E8C92538}">
      <dsp:nvSpPr>
        <dsp:cNvPr id="0" name=""/>
        <dsp:cNvSpPr/>
      </dsp:nvSpPr>
      <dsp:spPr>
        <a:xfrm rot="18834454">
          <a:off x="4071159" y="727705"/>
          <a:ext cx="1308637" cy="567409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1A818E-7ED9-4283-A193-55AC55334C41}">
      <dsp:nvSpPr>
        <dsp:cNvPr id="0" name=""/>
        <dsp:cNvSpPr/>
      </dsp:nvSpPr>
      <dsp:spPr>
        <a:xfrm>
          <a:off x="3559245" y="0"/>
          <a:ext cx="3240000" cy="10799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/>
            <a:t>あまり知られていないカタカナ語の認知度は、多くの情報を得ている人ほど高くなる</a:t>
          </a:r>
          <a:endParaRPr kumimoji="1" lang="ja-JP" altLang="en-US" sz="1800" kern="1200" dirty="0"/>
        </a:p>
      </dsp:txBody>
      <dsp:txXfrm>
        <a:off x="3590877" y="31632"/>
        <a:ext cx="3176736" cy="10167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145915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018601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73992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351960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4021662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556915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184423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23498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66546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349856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308416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244932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0061500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6690908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39794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147222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6205564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E5CCBD-F2D3-4A03-B088-C410E101AA6F}" type="datetimeFigureOut">
              <a:rPr kumimoji="1" lang="ja-JP" altLang="en-US" smtClean="0"/>
              <a:t>2016/12/15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FD75502-61E4-4CAC-AEDD-BDF26CC65B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1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ransition spd="slow">
    <p:wipe dir="r"/>
  </p:transition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nka.go.jp/kokugo_nihongo/yoronchousa/h20/kekka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カタカナ語認知度に対する調査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社会学部　総合文化学科</a:t>
            </a:r>
            <a:endParaRPr kumimoji="1" lang="en-US" altLang="ja-JP" dirty="0" smtClean="0"/>
          </a:p>
          <a:p>
            <a:r>
              <a:rPr lang="en-US" altLang="ja-JP" dirty="0" smtClean="0"/>
              <a:t>S2130999</a:t>
            </a:r>
            <a:r>
              <a:rPr lang="ja-JP" altLang="en-US" smtClean="0"/>
              <a:t>　池田　英二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19130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に対する結果（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群）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新聞またはテレビで情報を得ている人、両方から情報を得ている人の間では、大きな差はない</a:t>
            </a:r>
          </a:p>
          <a:p>
            <a:r>
              <a:rPr lang="ja-JP" altLang="en-US" dirty="0"/>
              <a:t>情報を得ていない人のみ、認知度が情報を得ている人の半分以下に</a:t>
            </a:r>
            <a:r>
              <a:rPr lang="ja-JP" altLang="en-US" dirty="0" smtClean="0"/>
              <a:t>下がる</a:t>
            </a:r>
            <a:endParaRPr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2957785"/>
              </p:ext>
            </p:extLst>
          </p:nvPr>
        </p:nvGraphicFramePr>
        <p:xfrm>
          <a:off x="1045152" y="2487168"/>
          <a:ext cx="3600000" cy="3447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377123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に対する結果（</a:t>
            </a:r>
            <a:r>
              <a:rPr kumimoji="1" lang="en-US" altLang="ja-JP" dirty="0" smtClean="0"/>
              <a:t>C</a:t>
            </a:r>
            <a:r>
              <a:rPr kumimoji="1" lang="ja-JP" altLang="en-US" dirty="0" smtClean="0"/>
              <a:t>群）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新聞またはテレビで情報を得ている人、情報を得ていない人の間では、大きな差はない</a:t>
            </a:r>
          </a:p>
          <a:p>
            <a:r>
              <a:rPr lang="ja-JP" altLang="en-US" dirty="0"/>
              <a:t>両方から情報を得ている人のみ、認知度が他の人の約</a:t>
            </a:r>
            <a:r>
              <a:rPr lang="en-US" altLang="ja-JP" dirty="0"/>
              <a:t>2</a:t>
            </a:r>
            <a:r>
              <a:rPr lang="ja-JP" altLang="en-US" dirty="0" smtClean="0"/>
              <a:t>倍</a:t>
            </a:r>
            <a:endParaRPr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826379"/>
              </p:ext>
            </p:extLst>
          </p:nvPr>
        </p:nvGraphicFramePr>
        <p:xfrm>
          <a:off x="1045152" y="2487168"/>
          <a:ext cx="3600000" cy="3447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780418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に対する考察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508906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287534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5CE5E8-58F7-412C-8F90-8C9423BA5D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AA5CE5E8-58F7-412C-8F90-8C9423BA5D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27EA36-2C48-488F-B392-2BB11A7C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DD27EA36-2C48-488F-B392-2BB11A7C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18A12F6-B9ED-4CCD-B369-798A28695B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218A12F6-B9ED-4CCD-B369-798A28695B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041B28-5712-400D-BD79-AF2D4D0823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B6041B28-5712-400D-BD79-AF2D4D0823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31948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027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参考文献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高橋刃一「戦後日本のことばの変遷」</a:t>
            </a:r>
            <a:r>
              <a:rPr lang="en-US" altLang="ja-JP" dirty="0" smtClean="0"/>
              <a:t>『</a:t>
            </a:r>
            <a:r>
              <a:rPr lang="ja-JP" altLang="en-US" dirty="0" smtClean="0"/>
              <a:t>外来語研究</a:t>
            </a:r>
            <a:r>
              <a:rPr lang="en-US" altLang="ja-JP" dirty="0" smtClean="0"/>
              <a:t>』</a:t>
            </a:r>
            <a:r>
              <a:rPr lang="ja-JP" altLang="en-US" dirty="0" smtClean="0"/>
              <a:t>第</a:t>
            </a:r>
            <a:r>
              <a:rPr lang="en-US" altLang="ja-JP" dirty="0" smtClean="0"/>
              <a:t>6</a:t>
            </a:r>
            <a:r>
              <a:rPr lang="ja-JP" altLang="en-US" dirty="0" smtClean="0"/>
              <a:t>号、日本外来語学会、</a:t>
            </a:r>
            <a:r>
              <a:rPr lang="en-US" altLang="ja-JP" dirty="0" smtClean="0"/>
              <a:t>20XX</a:t>
            </a:r>
            <a:r>
              <a:rPr lang="ja-JP" altLang="en-US" dirty="0" smtClean="0"/>
              <a:t>年、</a:t>
            </a:r>
            <a:r>
              <a:rPr lang="en-US" altLang="ja-JP" dirty="0" smtClean="0"/>
              <a:t>23</a:t>
            </a:r>
            <a:r>
              <a:rPr lang="ja-JP" altLang="en-US" dirty="0" smtClean="0"/>
              <a:t>～</a:t>
            </a:r>
            <a:r>
              <a:rPr lang="en-US" altLang="ja-JP" dirty="0" smtClean="0"/>
              <a:t>37</a:t>
            </a:r>
            <a:r>
              <a:rPr lang="ja-JP" altLang="en-US" dirty="0" smtClean="0"/>
              <a:t>頁</a:t>
            </a:r>
            <a:endParaRPr lang="en-US" altLang="ja-JP" dirty="0" smtClean="0"/>
          </a:p>
          <a:p>
            <a:r>
              <a:rPr lang="ja-JP" altLang="en-US" dirty="0" err="1" smtClean="0"/>
              <a:t>のあ</a:t>
            </a:r>
            <a:r>
              <a:rPr lang="ja-JP" altLang="en-US" smtClean="0"/>
              <a:t>日本語辞書制作委員会</a:t>
            </a:r>
            <a:r>
              <a:rPr lang="en-US" altLang="ja-JP" smtClean="0"/>
              <a:t>『</a:t>
            </a:r>
            <a:r>
              <a:rPr lang="ja-JP" altLang="en-US" smtClean="0"/>
              <a:t>のあ日本語辞書</a:t>
            </a:r>
            <a:r>
              <a:rPr lang="en-US" altLang="ja-JP" smtClean="0"/>
              <a:t>』noa</a:t>
            </a:r>
            <a:r>
              <a:rPr lang="ja-JP" altLang="en-US" smtClean="0"/>
              <a:t>新書、</a:t>
            </a:r>
            <a:r>
              <a:rPr lang="en-US" altLang="ja-JP" smtClean="0"/>
              <a:t>20XX</a:t>
            </a:r>
            <a:r>
              <a:rPr lang="ja-JP" altLang="en-US" smtClean="0"/>
              <a:t>年</a:t>
            </a:r>
            <a:endParaRPr lang="en-US" altLang="ja-JP" smtClean="0"/>
          </a:p>
          <a:p>
            <a:r>
              <a:rPr lang="ja-JP" altLang="en-US"/>
              <a:t>高橋刃一「生活環境と語彙力の相関性」山口正（編）</a:t>
            </a:r>
            <a:r>
              <a:rPr lang="en-US" altLang="ja-JP"/>
              <a:t>『</a:t>
            </a:r>
            <a:r>
              <a:rPr lang="ja-JP" altLang="en-US"/>
              <a:t>おかしな語彙力</a:t>
            </a:r>
            <a:r>
              <a:rPr lang="en-US" altLang="ja-JP"/>
              <a:t>』</a:t>
            </a:r>
            <a:r>
              <a:rPr lang="ja-JP" altLang="en-US"/>
              <a:t>、いのしし書院、</a:t>
            </a:r>
            <a:r>
              <a:rPr lang="en-US" altLang="ja-JP"/>
              <a:t>20YY</a:t>
            </a:r>
            <a:r>
              <a:rPr lang="ja-JP" altLang="en-US"/>
              <a:t>年、</a:t>
            </a:r>
            <a:r>
              <a:rPr lang="en-US" altLang="ja-JP"/>
              <a:t>11</a:t>
            </a:r>
            <a:r>
              <a:rPr lang="ja-JP" altLang="en-US"/>
              <a:t>～</a:t>
            </a:r>
            <a:r>
              <a:rPr lang="en-US" altLang="ja-JP"/>
              <a:t>32</a:t>
            </a:r>
            <a:r>
              <a:rPr lang="ja-JP" altLang="en-US"/>
              <a:t>頁</a:t>
            </a:r>
          </a:p>
          <a:p>
            <a:r>
              <a:rPr lang="ja-JP" altLang="en-US" smtClean="0"/>
              <a:t>文化庁</a:t>
            </a:r>
            <a:r>
              <a:rPr lang="en-US" altLang="ja-JP" smtClean="0"/>
              <a:t>『</a:t>
            </a:r>
            <a:r>
              <a:rPr lang="ja-JP" altLang="en-US" smtClean="0"/>
              <a:t>国語に関する世論調査　平成</a:t>
            </a:r>
            <a:r>
              <a:rPr lang="en-US" altLang="ja-JP" smtClean="0"/>
              <a:t>20</a:t>
            </a:r>
            <a:r>
              <a:rPr lang="ja-JP" altLang="en-US" smtClean="0"/>
              <a:t>年度</a:t>
            </a:r>
            <a:r>
              <a:rPr lang="en-US" altLang="ja-JP" smtClean="0"/>
              <a:t>』</a:t>
            </a:r>
            <a:r>
              <a:rPr lang="en-US" altLang="ja-JP" smtClean="0">
                <a:hlinkClick r:id="rId2"/>
              </a:rPr>
              <a:t>http://www.bunka.go.jp/kokugo_nihongo/yoronchousa/h20/kekka.html</a:t>
            </a:r>
            <a:r>
              <a:rPr lang="ja-JP" altLang="en-US" smtClean="0"/>
              <a:t>　（</a:t>
            </a:r>
            <a:r>
              <a:rPr lang="en-US" altLang="ja-JP" smtClean="0"/>
              <a:t>2017/09/30</a:t>
            </a:r>
            <a:r>
              <a:rPr lang="ja-JP" altLang="en-US" smtClean="0"/>
              <a:t>アクセス）。</a:t>
            </a:r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81879402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はじめに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ja-JP" altLang="en-US" dirty="0" smtClean="0"/>
              <a:t>現代におけるカタカナ語の浸透</a:t>
            </a:r>
          </a:p>
          <a:p>
            <a:pPr lvl="1"/>
            <a:r>
              <a:rPr kumimoji="1" lang="ja-JP" altLang="en-US" dirty="0" smtClean="0"/>
              <a:t>文化庁「平成</a:t>
            </a:r>
            <a:r>
              <a:rPr kumimoji="1" lang="en-US" altLang="ja-JP" dirty="0" smtClean="0"/>
              <a:t>20</a:t>
            </a:r>
            <a:r>
              <a:rPr kumimoji="1" lang="ja-JP" altLang="en-US" dirty="0" smtClean="0"/>
              <a:t>年度　国語に関する世論調査」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「サンプル」「リフレッシュ」など理解度</a:t>
            </a:r>
            <a:r>
              <a:rPr kumimoji="1" lang="en-US" altLang="ja-JP" dirty="0" smtClean="0"/>
              <a:t>90</a:t>
            </a:r>
            <a:r>
              <a:rPr kumimoji="1" lang="ja-JP" altLang="en-US" dirty="0" smtClean="0"/>
              <a:t>％以上</a:t>
            </a:r>
          </a:p>
          <a:p>
            <a:pPr lvl="2"/>
            <a:r>
              <a:rPr kumimoji="1" lang="ja-JP" altLang="en-US" dirty="0" smtClean="0"/>
              <a:t>平成</a:t>
            </a:r>
            <a:r>
              <a:rPr kumimoji="1" lang="en-US" altLang="ja-JP" dirty="0" smtClean="0"/>
              <a:t>14</a:t>
            </a:r>
            <a:r>
              <a:rPr kumimoji="1" lang="ja-JP" altLang="en-US" dirty="0" smtClean="0"/>
              <a:t>年度と比べ、理解度が最大</a:t>
            </a:r>
            <a:r>
              <a:rPr kumimoji="1" lang="en-US" altLang="ja-JP" dirty="0" smtClean="0"/>
              <a:t>28.8%</a:t>
            </a:r>
            <a:r>
              <a:rPr kumimoji="1" lang="ja-JP" altLang="en-US" dirty="0" smtClean="0"/>
              <a:t>上昇（「モチベーション」）</a:t>
            </a:r>
          </a:p>
          <a:p>
            <a:pPr lvl="0"/>
            <a:r>
              <a:rPr kumimoji="1" lang="ja-JP" altLang="en-US" dirty="0" smtClean="0"/>
              <a:t>高橋刃一による説</a:t>
            </a:r>
          </a:p>
          <a:p>
            <a:pPr lvl="1"/>
            <a:r>
              <a:rPr kumimoji="1" lang="ja-JP" altLang="en-US" dirty="0" smtClean="0"/>
              <a:t>語彙の理解度は、個人の生活環境による</a:t>
            </a:r>
          </a:p>
          <a:p>
            <a:pPr lvl="1"/>
            <a:r>
              <a:rPr kumimoji="1" lang="ja-JP" altLang="en-US" dirty="0" smtClean="0"/>
              <a:t>生活環境：ニュース、読書など</a:t>
            </a:r>
            <a:r>
              <a:rPr kumimoji="1" lang="en-US" altLang="ja-JP" dirty="0" smtClean="0"/>
              <a:t>30</a:t>
            </a:r>
            <a:r>
              <a:rPr kumimoji="1" lang="ja-JP" altLang="en-US" dirty="0" smtClean="0"/>
              <a:t>項目を定義</a:t>
            </a:r>
            <a:endParaRPr kumimoji="1" lang="en-US" altLang="ja-JP" dirty="0" smtClean="0"/>
          </a:p>
          <a:p>
            <a:pPr lvl="0"/>
            <a:r>
              <a:rPr kumimoji="1" lang="ja-JP" altLang="en-US" dirty="0" smtClean="0"/>
              <a:t>「ニュース」と「カタカナ語の認知度」の関係を調査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5935167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本調査の仮説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91456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18670856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A91BEB-8F19-49FB-9992-C7D1BE8A0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14A91BEB-8F19-49FB-9992-C7D1BE8A0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4A91BEB-8F19-49FB-9992-C7D1BE8A0F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D4FE5BB-9A7C-4FCB-A843-FDD9A234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AD4FE5BB-9A7C-4FCB-A843-FDD9A234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AD4FE5BB-9A7C-4FCB-A843-FDD9A2347A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14F331-1EC3-443A-94EA-E6EB45976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9B14F331-1EC3-443A-94EA-E6EB45976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9B14F331-1EC3-443A-94EA-E6EB45976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181447-D8AE-4991-9084-1D89398D9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EB181447-D8AE-4991-9084-1D89398D9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EB181447-D8AE-4991-9084-1D89398D9B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調査対象：大学生</a:t>
            </a:r>
            <a:r>
              <a:rPr lang="en-US" altLang="ja-JP" dirty="0"/>
              <a:t>100</a:t>
            </a:r>
            <a:r>
              <a:rPr lang="ja-JP" altLang="en-US" dirty="0"/>
              <a:t>人</a:t>
            </a:r>
          </a:p>
          <a:p>
            <a:pPr lvl="1"/>
            <a:r>
              <a:rPr lang="ja-JP" altLang="en-US" dirty="0"/>
              <a:t>「文化社会学概論」講義と「言語社会学概論」講義の受講者を対象</a:t>
            </a:r>
          </a:p>
          <a:p>
            <a:r>
              <a:rPr lang="ja-JP" altLang="en-US" dirty="0"/>
              <a:t>調査形式：質問紙調査による</a:t>
            </a:r>
          </a:p>
          <a:p>
            <a:r>
              <a:rPr lang="ja-JP" altLang="en-US" dirty="0"/>
              <a:t>調査期間：</a:t>
            </a:r>
            <a:r>
              <a:rPr lang="en-US" altLang="ja-JP" dirty="0"/>
              <a:t>20XX</a:t>
            </a:r>
            <a:r>
              <a:rPr lang="ja-JP" altLang="en-US" dirty="0"/>
              <a:t>年</a:t>
            </a:r>
            <a:r>
              <a:rPr lang="en-US" altLang="ja-JP" dirty="0"/>
              <a:t>6</a:t>
            </a:r>
            <a:r>
              <a:rPr lang="ja-JP" altLang="en-US" dirty="0"/>
              <a:t>月</a:t>
            </a:r>
            <a:r>
              <a:rPr lang="en-US" altLang="ja-JP" dirty="0"/>
              <a:t>15</a:t>
            </a:r>
            <a:r>
              <a:rPr lang="ja-JP" altLang="en-US" dirty="0"/>
              <a:t>日～</a:t>
            </a:r>
            <a:r>
              <a:rPr lang="en-US" altLang="ja-JP" dirty="0"/>
              <a:t>27</a:t>
            </a:r>
            <a:r>
              <a:rPr lang="ja-JP" altLang="en-US" dirty="0"/>
              <a:t>日</a:t>
            </a:r>
          </a:p>
          <a:p>
            <a:r>
              <a:rPr lang="ja-JP" altLang="en-US" dirty="0"/>
              <a:t>調査方法：講義時に受講者に質問紙を配布、その場で記入し、回収</a:t>
            </a:r>
          </a:p>
          <a:p>
            <a:r>
              <a:rPr lang="ja-JP" altLang="en-US" dirty="0"/>
              <a:t>質問紙回収率：</a:t>
            </a:r>
            <a:r>
              <a:rPr lang="en-US" altLang="ja-JP" dirty="0"/>
              <a:t>100</a:t>
            </a:r>
            <a:r>
              <a:rPr lang="en-US" altLang="ja-JP" dirty="0" smtClean="0"/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353100004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kumimoji="1" lang="ja-JP" altLang="en-US" dirty="0" smtClean="0"/>
              <a:t>質問紙の内容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質問</a:t>
            </a:r>
            <a:r>
              <a:rPr lang="en-US" altLang="ja-JP" dirty="0" smtClean="0"/>
              <a:t>1</a:t>
            </a:r>
            <a:r>
              <a:rPr lang="ja-JP" altLang="en-US" dirty="0" smtClean="0"/>
              <a:t>（情報の入手経路）</a:t>
            </a:r>
            <a:endParaRPr lang="en-US" altLang="ja-JP" dirty="0" smtClean="0"/>
          </a:p>
          <a:p>
            <a:pPr marL="914400" lvl="2" indent="0">
              <a:buNone/>
            </a:pPr>
            <a:r>
              <a:rPr kumimoji="1" lang="ja-JP" altLang="en-US" dirty="0" smtClean="0"/>
              <a:t>あなたは普段、どのような媒体から情報を入手していますか。該当する項目に○を付けてください。</a:t>
            </a:r>
            <a:endParaRPr kumimoji="1" lang="en-US" altLang="ja-JP" dirty="0" smtClean="0"/>
          </a:p>
          <a:p>
            <a:pPr marL="1371600" lvl="3" indent="0">
              <a:buNone/>
            </a:pPr>
            <a:r>
              <a:rPr lang="en-US" altLang="ja-JP" dirty="0"/>
              <a:t>1.</a:t>
            </a:r>
            <a:r>
              <a:rPr lang="ja-JP" altLang="en-US" dirty="0"/>
              <a:t>新聞　</a:t>
            </a:r>
            <a:r>
              <a:rPr lang="en-US" altLang="ja-JP" dirty="0"/>
              <a:t>2.</a:t>
            </a:r>
            <a:r>
              <a:rPr lang="ja-JP" altLang="en-US" dirty="0"/>
              <a:t>テレビのニュース　</a:t>
            </a:r>
            <a:r>
              <a:rPr lang="en-US" altLang="ja-JP" dirty="0"/>
              <a:t>3.</a:t>
            </a:r>
            <a:r>
              <a:rPr lang="ja-JP" altLang="en-US" dirty="0"/>
              <a:t>新聞・テレビのニュースの両方　</a:t>
            </a:r>
            <a:r>
              <a:rPr lang="en-US" altLang="ja-JP" dirty="0"/>
              <a:t>4.</a:t>
            </a:r>
            <a:r>
              <a:rPr lang="ja-JP" altLang="en-US" dirty="0"/>
              <a:t>ニュースは</a:t>
            </a:r>
            <a:r>
              <a:rPr lang="ja-JP" altLang="en-US" dirty="0" smtClean="0"/>
              <a:t>見ない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質問</a:t>
            </a:r>
            <a:r>
              <a:rPr lang="en-US" altLang="ja-JP" dirty="0" smtClean="0"/>
              <a:t>2</a:t>
            </a:r>
            <a:r>
              <a:rPr lang="ja-JP" altLang="en-US" dirty="0" smtClean="0"/>
              <a:t>（カタカナ語の認知度：</a:t>
            </a:r>
            <a:r>
              <a:rPr lang="en-US" altLang="ja-JP" dirty="0" smtClean="0"/>
              <a:t>30</a:t>
            </a:r>
            <a:r>
              <a:rPr lang="ja-JP" altLang="en-US" dirty="0" smtClean="0"/>
              <a:t>語）</a:t>
            </a:r>
            <a:endParaRPr lang="en-US" altLang="ja-JP" dirty="0" smtClean="0"/>
          </a:p>
          <a:p>
            <a:pPr marL="914400" lvl="2" indent="0">
              <a:buNone/>
            </a:pPr>
            <a:r>
              <a:rPr lang="ja-JP" altLang="en-US" dirty="0"/>
              <a:t>あなたは、以下のカタカナ語を知っていますか。該当する項目に○を付けてください。</a:t>
            </a:r>
          </a:p>
          <a:p>
            <a:pPr marL="1371600" lvl="3" indent="0">
              <a:buNone/>
            </a:pPr>
            <a:r>
              <a:rPr lang="ja-JP" altLang="en-US" dirty="0"/>
              <a:t>アイドリングストップ　</a:t>
            </a:r>
            <a:r>
              <a:rPr lang="en-US" altLang="ja-JP" dirty="0"/>
              <a:t>1.</a:t>
            </a:r>
            <a:r>
              <a:rPr lang="ja-JP" altLang="en-US" dirty="0"/>
              <a:t>説明できる　</a:t>
            </a:r>
            <a:r>
              <a:rPr lang="en-US" altLang="ja-JP" dirty="0"/>
              <a:t>2.</a:t>
            </a:r>
            <a:r>
              <a:rPr lang="ja-JP" altLang="en-US" dirty="0"/>
              <a:t>何となく分かる　</a:t>
            </a:r>
            <a:r>
              <a:rPr lang="en-US" altLang="ja-JP" dirty="0"/>
              <a:t>3.</a:t>
            </a:r>
            <a:r>
              <a:rPr lang="ja-JP" altLang="en-US" dirty="0"/>
              <a:t>聞いたことがある　</a:t>
            </a:r>
            <a:r>
              <a:rPr lang="en-US" altLang="ja-JP" dirty="0"/>
              <a:t>4.</a:t>
            </a:r>
            <a:r>
              <a:rPr lang="ja-JP" altLang="en-US" dirty="0"/>
              <a:t>分からない</a:t>
            </a:r>
          </a:p>
          <a:p>
            <a:pPr marL="1371600" lvl="3" indent="0">
              <a:buNone/>
            </a:pPr>
            <a:r>
              <a:rPr lang="ja-JP" altLang="en-US" dirty="0"/>
              <a:t>アプリケーション　　　</a:t>
            </a:r>
            <a:r>
              <a:rPr lang="en-US" altLang="ja-JP" dirty="0"/>
              <a:t>1.</a:t>
            </a:r>
            <a:r>
              <a:rPr lang="ja-JP" altLang="en-US" dirty="0"/>
              <a:t>説明できる　</a:t>
            </a:r>
            <a:r>
              <a:rPr lang="en-US" altLang="ja-JP" dirty="0"/>
              <a:t>2.</a:t>
            </a:r>
            <a:r>
              <a:rPr lang="ja-JP" altLang="en-US" dirty="0"/>
              <a:t>何となく分かる　</a:t>
            </a:r>
            <a:r>
              <a:rPr lang="en-US" altLang="ja-JP" dirty="0"/>
              <a:t>3.</a:t>
            </a:r>
            <a:r>
              <a:rPr lang="ja-JP" altLang="en-US" dirty="0"/>
              <a:t>聞いたことがある　</a:t>
            </a:r>
            <a:r>
              <a:rPr lang="en-US" altLang="ja-JP" dirty="0"/>
              <a:t>4.</a:t>
            </a:r>
            <a:r>
              <a:rPr lang="ja-JP" altLang="en-US" dirty="0"/>
              <a:t>分からない</a:t>
            </a:r>
          </a:p>
          <a:p>
            <a:pPr lvl="3"/>
            <a:r>
              <a:rPr lang="ja-JP" altLang="en-US" dirty="0"/>
              <a:t>以下同様に計</a:t>
            </a:r>
            <a:r>
              <a:rPr lang="en-US" altLang="ja-JP" dirty="0"/>
              <a:t>30</a:t>
            </a:r>
            <a:r>
              <a:rPr lang="ja-JP" altLang="en-US" dirty="0"/>
              <a:t>語について質問を行う。</a:t>
            </a:r>
          </a:p>
          <a:p>
            <a:pPr lvl="3"/>
            <a:r>
              <a:rPr lang="ja-JP" altLang="en-US" dirty="0" smtClean="0"/>
              <a:t>調査対象となるカタカナ語は、平成</a:t>
            </a:r>
            <a:r>
              <a:rPr lang="en-US" altLang="ja-JP" dirty="0" smtClean="0"/>
              <a:t>20</a:t>
            </a:r>
            <a:r>
              <a:rPr lang="ja-JP" altLang="en-US" dirty="0" smtClean="0"/>
              <a:t>年度</a:t>
            </a:r>
            <a:r>
              <a:rPr lang="en-US" altLang="ja-JP" dirty="0"/>
              <a:t>『</a:t>
            </a:r>
            <a:r>
              <a:rPr lang="ja-JP" altLang="en-US" dirty="0"/>
              <a:t>国語に関する世論調査</a:t>
            </a:r>
            <a:r>
              <a:rPr lang="en-US" altLang="ja-JP" dirty="0"/>
              <a:t>』</a:t>
            </a:r>
            <a:r>
              <a:rPr lang="ja-JP" altLang="en-US" dirty="0"/>
              <a:t>の回答票（イ）と同じものとした。</a:t>
            </a:r>
          </a:p>
          <a:p>
            <a:pPr lvl="2"/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88304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調査対象者の内訳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質問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（情報の入手経路）による内訳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新聞　</a:t>
            </a:r>
            <a:r>
              <a:rPr lang="en-US" altLang="ja-JP" dirty="0" smtClean="0"/>
              <a:t>25</a:t>
            </a:r>
            <a:r>
              <a:rPr lang="ja-JP" altLang="en-US" dirty="0" smtClean="0"/>
              <a:t>名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テレビのニュース　</a:t>
            </a:r>
            <a:r>
              <a:rPr kumimoji="1" lang="en-US" altLang="ja-JP" dirty="0" smtClean="0"/>
              <a:t>29</a:t>
            </a:r>
            <a:r>
              <a:rPr kumimoji="1" lang="ja-JP" altLang="en-US" dirty="0" smtClean="0"/>
              <a:t>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新聞・テレビのニュースの両方　</a:t>
            </a:r>
            <a:r>
              <a:rPr lang="en-US" altLang="ja-JP" dirty="0" smtClean="0"/>
              <a:t>19</a:t>
            </a:r>
            <a:r>
              <a:rPr lang="ja-JP" altLang="en-US" dirty="0" smtClean="0"/>
              <a:t>名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ニュースは見ない　</a:t>
            </a:r>
            <a:r>
              <a:rPr kumimoji="1" lang="en-US" altLang="ja-JP" dirty="0" smtClean="0"/>
              <a:t>27</a:t>
            </a:r>
            <a:r>
              <a:rPr kumimoji="1" lang="ja-JP" altLang="en-US" dirty="0" smtClean="0"/>
              <a:t>名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6234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に対する結果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新聞とテレビの両方から情報を得ている人の認知度が一番高い</a:t>
            </a:r>
          </a:p>
          <a:p>
            <a:r>
              <a:rPr lang="ja-JP" altLang="en-US" dirty="0"/>
              <a:t>カタカナ語の意味を説明できる人は、新聞とテレビの両方から情報を得ている人が一番割合が高く</a:t>
            </a:r>
            <a:r>
              <a:rPr lang="ja-JP" altLang="en-US" dirty="0" smtClean="0"/>
              <a:t>、他の項目の</a:t>
            </a:r>
            <a:r>
              <a:rPr lang="en-US" altLang="ja-JP" dirty="0" smtClean="0"/>
              <a:t>2</a:t>
            </a:r>
            <a:r>
              <a:rPr lang="ja-JP" altLang="en-US" dirty="0" smtClean="0"/>
              <a:t>倍以上</a:t>
            </a:r>
            <a:endParaRPr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51895"/>
              </p:ext>
            </p:extLst>
          </p:nvPr>
        </p:nvGraphicFramePr>
        <p:xfrm>
          <a:off x="1045152" y="2487169"/>
          <a:ext cx="3600000" cy="3447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34326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に対する考察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66517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659871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5647F3B-29EB-4B70-8F8A-E7DDFE90963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15647F3B-29EB-4B70-8F8A-E7DDFE90963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274D627-525A-4206-B53D-2207572205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274D627-525A-4206-B53D-2207572205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E6CC3C-859F-41DB-8F76-CC20D4C43D7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17E6CC3C-859F-41DB-8F76-CC20D4C43D7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24B1C3-5A71-42E6-B573-CC0A75CB6B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F024B1C3-5A71-42E6-B573-CC0A75CB6B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仮説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に対する結果（</a:t>
            </a:r>
            <a:r>
              <a:rPr kumimoji="1" lang="en-US" altLang="ja-JP" dirty="0" smtClean="0"/>
              <a:t>A</a:t>
            </a:r>
            <a:r>
              <a:rPr kumimoji="1" lang="ja-JP" altLang="en-US" dirty="0" smtClean="0"/>
              <a:t>群）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dirty="0"/>
              <a:t>それぞれの認知度に目立った違いは見受けられない</a:t>
            </a:r>
          </a:p>
          <a:p>
            <a:r>
              <a:rPr lang="ja-JP" altLang="en-US" dirty="0"/>
              <a:t>両方から情報を得ている人で、カタカナ語を説明できる人は、他の人の</a:t>
            </a:r>
            <a:r>
              <a:rPr lang="en-US" altLang="ja-JP" dirty="0"/>
              <a:t>2</a:t>
            </a:r>
            <a:r>
              <a:rPr lang="ja-JP" altLang="en-US" dirty="0" smtClean="0"/>
              <a:t>倍</a:t>
            </a:r>
            <a:endParaRPr lang="ja-JP" altLang="en-US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759401"/>
              </p:ext>
            </p:extLst>
          </p:nvPr>
        </p:nvGraphicFramePr>
        <p:xfrm>
          <a:off x="1045152" y="2487168"/>
          <a:ext cx="3600000" cy="3447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409261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レンジ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467</TotalTime>
  <Words>691</Words>
  <Application>Microsoft Office PowerPoint</Application>
  <PresentationFormat>画面に合わせる (4:3)</PresentationFormat>
  <Paragraphs>77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ＭＳ Ｐゴシック</vt:lpstr>
      <vt:lpstr>ＭＳ Ｐ明朝</vt:lpstr>
      <vt:lpstr>Arial</vt:lpstr>
      <vt:lpstr>Garamond</vt:lpstr>
      <vt:lpstr>オーガニック</vt:lpstr>
      <vt:lpstr>カタカナ語認知度に対する調査</vt:lpstr>
      <vt:lpstr>はじめに</vt:lpstr>
      <vt:lpstr>本調査の仮説</vt:lpstr>
      <vt:lpstr>調査概要</vt:lpstr>
      <vt:lpstr>調査内容</vt:lpstr>
      <vt:lpstr>調査対象者の内訳</vt:lpstr>
      <vt:lpstr>仮説1に対する結果</vt:lpstr>
      <vt:lpstr>仮説1に対する考察</vt:lpstr>
      <vt:lpstr>仮説2に対する結果（A群）</vt:lpstr>
      <vt:lpstr>仮説2に対する結果（B群）</vt:lpstr>
      <vt:lpstr>仮説2に対する結果（C群）</vt:lpstr>
      <vt:lpstr>仮説2に対する考察</vt:lpstr>
      <vt:lpstr>まとめ</vt:lpstr>
      <vt:lpstr>参考文献</vt:lpstr>
    </vt:vector>
  </TitlesOfParts>
  <Company>株式会社ワークアカデミー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カタカナ語認知度に対する調査</dc:title>
  <dc:creator>noa出版</dc:creator>
  <cp:lastModifiedBy>noa出版</cp:lastModifiedBy>
  <cp:revision>26</cp:revision>
  <dcterms:created xsi:type="dcterms:W3CDTF">2016-12-06T01:04:11Z</dcterms:created>
  <dcterms:modified xsi:type="dcterms:W3CDTF">2016-12-15T07:12:35Z</dcterms:modified>
</cp:coreProperties>
</file>